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4" r:id="rId2"/>
    <p:sldId id="351" r:id="rId3"/>
    <p:sldId id="376" r:id="rId4"/>
    <p:sldId id="285" r:id="rId5"/>
    <p:sldId id="405" r:id="rId6"/>
    <p:sldId id="375" r:id="rId7"/>
    <p:sldId id="410" r:id="rId8"/>
    <p:sldId id="352" r:id="rId9"/>
    <p:sldId id="406" r:id="rId10"/>
    <p:sldId id="407" r:id="rId11"/>
    <p:sldId id="408" r:id="rId12"/>
    <p:sldId id="409" r:id="rId13"/>
    <p:sldId id="287" r:id="rId14"/>
    <p:sldId id="384" r:id="rId15"/>
    <p:sldId id="411" r:id="rId16"/>
    <p:sldId id="412" r:id="rId17"/>
    <p:sldId id="413" r:id="rId18"/>
    <p:sldId id="414" r:id="rId19"/>
    <p:sldId id="396" r:id="rId20"/>
    <p:sldId id="369" r:id="rId21"/>
    <p:sldId id="324" r:id="rId22"/>
    <p:sldId id="373" r:id="rId23"/>
    <p:sldId id="415" r:id="rId24"/>
    <p:sldId id="401" r:id="rId25"/>
    <p:sldId id="3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3"/>
    <p:restoredTop sz="94694"/>
  </p:normalViewPr>
  <p:slideViewPr>
    <p:cSldViewPr snapToGrid="0" snapToObjects="1">
      <p:cViewPr varScale="1">
        <p:scale>
          <a:sx n="118" d="100"/>
          <a:sy n="118" d="100"/>
        </p:scale>
        <p:origin x="22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4FB01-0BB0-9341-9090-497AF35D4C2A}" type="datetimeFigureOut">
              <a:rPr lang="en-US" smtClean="0"/>
              <a:t>11/11/21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60AD6-EDAD-2347-AD7F-CEEDA8C7FFC3}" type="slidenum">
              <a:rPr lang="en-US" smtClean="0"/>
              <a:t>‹#›</a:t>
            </a:fld>
            <a:endParaRPr lang="en-US"/>
          </a:p>
        </p:txBody>
      </p:sp>
    </p:spTree>
    <p:extLst>
      <p:ext uri="{BB962C8B-B14F-4D97-AF65-F5344CB8AC3E}">
        <p14:creationId xmlns:p14="http://schemas.microsoft.com/office/powerpoint/2010/main" val="122863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F71B568-1664-4A6E-9654-E17AFE69DD41}" type="slidenum">
              <a:rPr lang="en-US" smtClean="0"/>
              <a:pPr/>
              <a:t>1</a:t>
            </a:fld>
            <a:endParaRPr lang="en-US"/>
          </a:p>
        </p:txBody>
      </p:sp>
      <p:sp>
        <p:nvSpPr>
          <p:cNvPr id="97283" name="Rectangle 2"/>
          <p:cNvSpPr>
            <a:spLocks noGrp="1" noChangeArrowheads="1"/>
          </p:cNvSpPr>
          <p:nvPr>
            <p:ph type="body" idx="1"/>
          </p:nvPr>
        </p:nvSpPr>
        <p:spPr>
          <a:xfrm>
            <a:off x="914400" y="4341813"/>
            <a:ext cx="5029200" cy="4116387"/>
          </a:xfrm>
          <a:noFill/>
          <a:ln/>
        </p:spPr>
        <p:txBody>
          <a:bodyPr lIns="92075" tIns="46038" rIns="92075" bIns="46038"/>
          <a:lstStyle/>
          <a:p>
            <a:pPr eaLnBrk="1" hangingPunct="1"/>
            <a:endParaRPr lang="en-US"/>
          </a:p>
        </p:txBody>
      </p:sp>
      <p:sp>
        <p:nvSpPr>
          <p:cNvPr id="97284" name="Rectangle 3"/>
          <p:cNvSpPr>
            <a:spLocks noGrp="1" noRot="1" noChangeAspect="1" noChangeArrowheads="1" noTextEdit="1"/>
          </p:cNvSpPr>
          <p:nvPr>
            <p:ph type="sldImg"/>
          </p:nvPr>
        </p:nvSpPr>
        <p:spPr>
          <a:xfrm>
            <a:off x="384175" y="685800"/>
            <a:ext cx="6091238" cy="3427413"/>
          </a:xfrm>
          <a:ln w="12700" cap="flat">
            <a:solidFill>
              <a:schemeClr val="tx1"/>
            </a:solidFill>
          </a:ln>
        </p:spPr>
      </p:sp>
    </p:spTree>
    <p:extLst>
      <p:ext uri="{BB962C8B-B14F-4D97-AF65-F5344CB8AC3E}">
        <p14:creationId xmlns:p14="http://schemas.microsoft.com/office/powerpoint/2010/main" val="154320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5A3BD3D-EF6D-469F-A2D1-39B000334B99}" type="slidenum">
              <a:rPr lang="en-US" smtClean="0"/>
              <a:pPr/>
              <a:t>4</a:t>
            </a:fld>
            <a:endParaRPr lang="en-US"/>
          </a:p>
        </p:txBody>
      </p:sp>
      <p:sp>
        <p:nvSpPr>
          <p:cNvPr id="98307" name="Rectangle 2"/>
          <p:cNvSpPr>
            <a:spLocks noGrp="1" noRot="1" noChangeAspect="1" noChangeArrowheads="1" noTextEdit="1"/>
          </p:cNvSpPr>
          <p:nvPr>
            <p:ph type="sldImg"/>
          </p:nvPr>
        </p:nvSpPr>
        <p:spPr>
          <a:xfrm>
            <a:off x="384175" y="685800"/>
            <a:ext cx="6091238" cy="3427413"/>
          </a:xfrm>
          <a:solidFill>
            <a:srgbClr val="FFFFFF"/>
          </a:solidFill>
          <a:ln/>
        </p:spPr>
      </p:sp>
      <p:sp>
        <p:nvSpPr>
          <p:cNvPr id="98308"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30644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5A3BD3D-EF6D-469F-A2D1-39B000334B99}" type="slidenum">
              <a:rPr lang="en-US" smtClean="0"/>
              <a:pPr/>
              <a:t>5</a:t>
            </a:fld>
            <a:endParaRPr lang="en-US"/>
          </a:p>
        </p:txBody>
      </p:sp>
      <p:sp>
        <p:nvSpPr>
          <p:cNvPr id="98307" name="Rectangle 2"/>
          <p:cNvSpPr>
            <a:spLocks noGrp="1" noRot="1" noChangeAspect="1" noChangeArrowheads="1" noTextEdit="1"/>
          </p:cNvSpPr>
          <p:nvPr>
            <p:ph type="sldImg"/>
          </p:nvPr>
        </p:nvSpPr>
        <p:spPr>
          <a:xfrm>
            <a:off x="384175" y="685800"/>
            <a:ext cx="6091238" cy="3427413"/>
          </a:xfrm>
          <a:solidFill>
            <a:srgbClr val="FFFFFF"/>
          </a:solidFill>
          <a:ln/>
        </p:spPr>
      </p:sp>
      <p:sp>
        <p:nvSpPr>
          <p:cNvPr id="98308"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91158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E1A1E07-46EE-4945-8F6D-B89006D59371}" type="slidenum">
              <a:rPr lang="en-US" smtClean="0"/>
              <a:pPr/>
              <a:t>13</a:t>
            </a:fld>
            <a:endParaRPr lang="en-US"/>
          </a:p>
        </p:txBody>
      </p:sp>
      <p:sp>
        <p:nvSpPr>
          <p:cNvPr id="99331" name="Rectangle 2"/>
          <p:cNvSpPr>
            <a:spLocks noGrp="1" noRot="1" noChangeAspect="1" noChangeArrowheads="1" noTextEdit="1"/>
          </p:cNvSpPr>
          <p:nvPr>
            <p:ph type="sldImg"/>
          </p:nvPr>
        </p:nvSpPr>
        <p:spPr>
          <a:xfrm>
            <a:off x="384175" y="685800"/>
            <a:ext cx="6091238" cy="3427413"/>
          </a:xfrm>
          <a:solidFill>
            <a:srgbClr val="FFFFFF"/>
          </a:solidFill>
          <a:ln/>
        </p:spPr>
      </p:sp>
      <p:sp>
        <p:nvSpPr>
          <p:cNvPr id="99332"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86177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7941D68C-142A-4270-98D7-B0B02FAE636C}" type="slidenum">
              <a:rPr lang="en-US" sz="1200">
                <a:ea typeface="MS PGothic" pitchFamily="34" charset="-128"/>
              </a:rPr>
              <a:pPr algn="r"/>
              <a:t>20</a:t>
            </a:fld>
            <a:endParaRPr lang="en-US" sz="1200">
              <a:ea typeface="MS PGothic" pitchFamily="34" charset="-128"/>
            </a:endParaRPr>
          </a:p>
        </p:txBody>
      </p:sp>
      <p:sp>
        <p:nvSpPr>
          <p:cNvPr id="100355" name="Rectangle 2"/>
          <p:cNvSpPr>
            <a:spLocks noGrp="1" noRot="1" noChangeAspect="1" noChangeArrowheads="1" noTextEdit="1"/>
          </p:cNvSpPr>
          <p:nvPr>
            <p:ph type="sldImg"/>
          </p:nvPr>
        </p:nvSpPr>
        <p:spPr>
          <a:xfrm>
            <a:off x="384175" y="685800"/>
            <a:ext cx="6091238" cy="3427413"/>
          </a:xfrm>
          <a:solidFill>
            <a:srgbClr val="FFFFFF"/>
          </a:solidFill>
          <a:ln/>
        </p:spPr>
      </p:sp>
      <p:sp>
        <p:nvSpPr>
          <p:cNvPr id="100356" name="Rectangle 3"/>
          <p:cNvSpPr>
            <a:spLocks noGrp="1" noChangeArrowheads="1"/>
          </p:cNvSpPr>
          <p:nvPr>
            <p:ph type="body" idx="1"/>
          </p:nvPr>
        </p:nvSpPr>
        <p:spPr>
          <a:xfrm>
            <a:off x="914400" y="4341813"/>
            <a:ext cx="5029200" cy="4116387"/>
          </a:xfrm>
          <a:solidFill>
            <a:srgbClr val="FFFFFF"/>
          </a:solidFill>
          <a:ln>
            <a:solidFill>
              <a:srgbClr val="000000"/>
            </a:solidFill>
          </a:ln>
        </p:spPr>
        <p:txBody>
          <a:bodyPr lIns="91432" tIns="45716" rIns="91432" bIns="45716"/>
          <a:lstStyle/>
          <a:p>
            <a:pPr eaLnBrk="1" hangingPunct="1"/>
            <a:endParaRPr lang="en-US"/>
          </a:p>
        </p:txBody>
      </p:sp>
    </p:spTree>
    <p:extLst>
      <p:ext uri="{BB962C8B-B14F-4D97-AF65-F5344CB8AC3E}">
        <p14:creationId xmlns:p14="http://schemas.microsoft.com/office/powerpoint/2010/main" val="341721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1954-290D-9648-BC15-EDEACA5F8D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35BB46-9B49-D64A-A3F4-9DA48638E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EECE5C-D56B-FE48-94F7-D0332DF04A1B}"/>
              </a:ext>
            </a:extLst>
          </p:cNvPr>
          <p:cNvSpPr>
            <a:spLocks noGrp="1"/>
          </p:cNvSpPr>
          <p:nvPr>
            <p:ph type="dt" sz="half" idx="10"/>
          </p:nvPr>
        </p:nvSpPr>
        <p:spPr/>
        <p:txBody>
          <a:bodyPr/>
          <a:lstStyle/>
          <a:p>
            <a:fld id="{EE4E1CF4-40A8-5945-9588-48BEDB520C7A}" type="datetimeFigureOut">
              <a:rPr lang="en-US" smtClean="0"/>
              <a:t>11/11/21</a:t>
            </a:fld>
            <a:endParaRPr lang="en-US"/>
          </a:p>
        </p:txBody>
      </p:sp>
      <p:sp>
        <p:nvSpPr>
          <p:cNvPr id="5" name="Footer Placeholder 4">
            <a:extLst>
              <a:ext uri="{FF2B5EF4-FFF2-40B4-BE49-F238E27FC236}">
                <a16:creationId xmlns:a16="http://schemas.microsoft.com/office/drawing/2014/main" id="{1C1B86D5-49B4-C94C-953B-B39F68F1C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F24A8-DDE5-0844-9685-46C069D2B410}"/>
              </a:ext>
            </a:extLst>
          </p:cNvPr>
          <p:cNvSpPr>
            <a:spLocks noGrp="1"/>
          </p:cNvSpPr>
          <p:nvPr>
            <p:ph type="sldNum" sz="quarter" idx="12"/>
          </p:nvPr>
        </p:nvSpPr>
        <p:spPr/>
        <p:txBody>
          <a:bodyPr/>
          <a:lstStyle/>
          <a:p>
            <a:fld id="{A1CF2F35-CF13-3348-9B96-1873D28CABEE}" type="slidenum">
              <a:rPr lang="en-US" smtClean="0"/>
              <a:t>‹#›</a:t>
            </a:fld>
            <a:endParaRPr lang="en-US"/>
          </a:p>
        </p:txBody>
      </p:sp>
    </p:spTree>
    <p:extLst>
      <p:ext uri="{BB962C8B-B14F-4D97-AF65-F5344CB8AC3E}">
        <p14:creationId xmlns:p14="http://schemas.microsoft.com/office/powerpoint/2010/main" val="253037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6B3D-BF8E-444D-AF0D-666EAB664F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1DAA27-B546-2349-9985-1C84F483FA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8050A-FF85-6A47-B7B2-9BE7C8AAB474}"/>
              </a:ext>
            </a:extLst>
          </p:cNvPr>
          <p:cNvSpPr>
            <a:spLocks noGrp="1"/>
          </p:cNvSpPr>
          <p:nvPr>
            <p:ph type="dt" sz="half" idx="10"/>
          </p:nvPr>
        </p:nvSpPr>
        <p:spPr/>
        <p:txBody>
          <a:bodyPr/>
          <a:lstStyle/>
          <a:p>
            <a:fld id="{EE4E1CF4-40A8-5945-9588-48BEDB520C7A}" type="datetimeFigureOut">
              <a:rPr lang="en-US" smtClean="0"/>
              <a:t>11/11/21</a:t>
            </a:fld>
            <a:endParaRPr lang="en-US"/>
          </a:p>
        </p:txBody>
      </p:sp>
      <p:sp>
        <p:nvSpPr>
          <p:cNvPr id="5" name="Footer Placeholder 4">
            <a:extLst>
              <a:ext uri="{FF2B5EF4-FFF2-40B4-BE49-F238E27FC236}">
                <a16:creationId xmlns:a16="http://schemas.microsoft.com/office/drawing/2014/main" id="{A2C6AF8B-2DB4-224A-A283-3A6AF2B79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F5A4D-E2B8-604F-830C-E2BFBADF7DB5}"/>
              </a:ext>
            </a:extLst>
          </p:cNvPr>
          <p:cNvSpPr>
            <a:spLocks noGrp="1"/>
          </p:cNvSpPr>
          <p:nvPr>
            <p:ph type="sldNum" sz="quarter" idx="12"/>
          </p:nvPr>
        </p:nvSpPr>
        <p:spPr/>
        <p:txBody>
          <a:bodyPr/>
          <a:lstStyle/>
          <a:p>
            <a:fld id="{A1CF2F35-CF13-3348-9B96-1873D28CABEE}" type="slidenum">
              <a:rPr lang="en-US" smtClean="0"/>
              <a:t>‹#›</a:t>
            </a:fld>
            <a:endParaRPr lang="en-US"/>
          </a:p>
        </p:txBody>
      </p:sp>
    </p:spTree>
    <p:extLst>
      <p:ext uri="{BB962C8B-B14F-4D97-AF65-F5344CB8AC3E}">
        <p14:creationId xmlns:p14="http://schemas.microsoft.com/office/powerpoint/2010/main" val="25523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251F70-1FD9-B148-B240-D9BC55CCC7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68D2C5-4CA0-F241-8FB6-AB0493E09C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2EF00-1F9F-7749-8D4E-132A95D12C81}"/>
              </a:ext>
            </a:extLst>
          </p:cNvPr>
          <p:cNvSpPr>
            <a:spLocks noGrp="1"/>
          </p:cNvSpPr>
          <p:nvPr>
            <p:ph type="dt" sz="half" idx="10"/>
          </p:nvPr>
        </p:nvSpPr>
        <p:spPr/>
        <p:txBody>
          <a:bodyPr/>
          <a:lstStyle/>
          <a:p>
            <a:fld id="{EE4E1CF4-40A8-5945-9588-48BEDB520C7A}" type="datetimeFigureOut">
              <a:rPr lang="en-US" smtClean="0"/>
              <a:t>11/11/21</a:t>
            </a:fld>
            <a:endParaRPr lang="en-US"/>
          </a:p>
        </p:txBody>
      </p:sp>
      <p:sp>
        <p:nvSpPr>
          <p:cNvPr id="5" name="Footer Placeholder 4">
            <a:extLst>
              <a:ext uri="{FF2B5EF4-FFF2-40B4-BE49-F238E27FC236}">
                <a16:creationId xmlns:a16="http://schemas.microsoft.com/office/drawing/2014/main" id="{0D969A78-AF30-0040-8DEE-D912FBC3D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466A0-9368-5045-89AA-078656B65B65}"/>
              </a:ext>
            </a:extLst>
          </p:cNvPr>
          <p:cNvSpPr>
            <a:spLocks noGrp="1"/>
          </p:cNvSpPr>
          <p:nvPr>
            <p:ph type="sldNum" sz="quarter" idx="12"/>
          </p:nvPr>
        </p:nvSpPr>
        <p:spPr/>
        <p:txBody>
          <a:bodyPr/>
          <a:lstStyle/>
          <a:p>
            <a:fld id="{A1CF2F35-CF13-3348-9B96-1873D28CABEE}" type="slidenum">
              <a:rPr lang="en-US" smtClean="0"/>
              <a:t>‹#›</a:t>
            </a:fld>
            <a:endParaRPr lang="en-US"/>
          </a:p>
        </p:txBody>
      </p:sp>
    </p:spTree>
    <p:extLst>
      <p:ext uri="{BB962C8B-B14F-4D97-AF65-F5344CB8AC3E}">
        <p14:creationId xmlns:p14="http://schemas.microsoft.com/office/powerpoint/2010/main" val="3509395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3BD2CD-46D0-834C-BF23-CBF1A420787C}"/>
              </a:ext>
            </a:extLst>
          </p:cNvPr>
          <p:cNvPicPr>
            <a:picLocks noChangeAspect="1"/>
          </p:cNvPicPr>
          <p:nvPr userDrawn="1"/>
        </p:nvPicPr>
        <p:blipFill>
          <a:blip r:embed="rId2">
            <a:alphaModFix/>
          </a:blip>
          <a:stretch>
            <a:fillRect/>
          </a:stretch>
        </p:blipFill>
        <p:spPr>
          <a:xfrm>
            <a:off x="10298430" y="93898"/>
            <a:ext cx="1893570" cy="671912"/>
          </a:xfrm>
          <a:prstGeom prst="rect">
            <a:avLst/>
          </a:prstGeom>
        </p:spPr>
      </p:pic>
    </p:spTree>
    <p:extLst>
      <p:ext uri="{BB962C8B-B14F-4D97-AF65-F5344CB8AC3E}">
        <p14:creationId xmlns:p14="http://schemas.microsoft.com/office/powerpoint/2010/main" val="172093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0B0515-09C3-6547-BA39-D520BEFC3F74}"/>
              </a:ext>
            </a:extLst>
          </p:cNvPr>
          <p:cNvPicPr>
            <a:picLocks noChangeAspect="1"/>
          </p:cNvPicPr>
          <p:nvPr userDrawn="1"/>
        </p:nvPicPr>
        <p:blipFill>
          <a:blip r:embed="rId2">
            <a:alphaModFix/>
          </a:blip>
          <a:stretch>
            <a:fillRect/>
          </a:stretch>
        </p:blipFill>
        <p:spPr>
          <a:xfrm>
            <a:off x="10298430" y="93898"/>
            <a:ext cx="1893570" cy="671912"/>
          </a:xfrm>
          <a:prstGeom prst="rect">
            <a:avLst/>
          </a:prstGeom>
        </p:spPr>
      </p:pic>
    </p:spTree>
    <p:extLst>
      <p:ext uri="{BB962C8B-B14F-4D97-AF65-F5344CB8AC3E}">
        <p14:creationId xmlns:p14="http://schemas.microsoft.com/office/powerpoint/2010/main" val="185528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66E25B-48E1-4F42-BFD9-80A75B3450BF}"/>
              </a:ext>
            </a:extLst>
          </p:cNvPr>
          <p:cNvPicPr>
            <a:picLocks noChangeAspect="1"/>
          </p:cNvPicPr>
          <p:nvPr userDrawn="1"/>
        </p:nvPicPr>
        <p:blipFill>
          <a:blip r:embed="rId2">
            <a:alphaModFix/>
          </a:blip>
          <a:stretch>
            <a:fillRect/>
          </a:stretch>
        </p:blipFill>
        <p:spPr>
          <a:xfrm>
            <a:off x="10298430" y="93898"/>
            <a:ext cx="1893570" cy="671912"/>
          </a:xfrm>
          <a:prstGeom prst="rect">
            <a:avLst/>
          </a:prstGeom>
        </p:spPr>
      </p:pic>
    </p:spTree>
    <p:extLst>
      <p:ext uri="{BB962C8B-B14F-4D97-AF65-F5344CB8AC3E}">
        <p14:creationId xmlns:p14="http://schemas.microsoft.com/office/powerpoint/2010/main" val="8616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8C3A-78B4-9C43-8473-7083584DEB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3E739B-6005-DB4C-84C9-11788B578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9CED3-E3A4-674A-85B1-4D706EC4692C}"/>
              </a:ext>
            </a:extLst>
          </p:cNvPr>
          <p:cNvSpPr>
            <a:spLocks noGrp="1"/>
          </p:cNvSpPr>
          <p:nvPr>
            <p:ph type="dt" sz="half" idx="10"/>
          </p:nvPr>
        </p:nvSpPr>
        <p:spPr/>
        <p:txBody>
          <a:bodyPr/>
          <a:lstStyle/>
          <a:p>
            <a:fld id="{EE4E1CF4-40A8-5945-9588-48BEDB520C7A}" type="datetimeFigureOut">
              <a:rPr lang="en-US" smtClean="0"/>
              <a:t>11/11/21</a:t>
            </a:fld>
            <a:endParaRPr lang="en-US"/>
          </a:p>
        </p:txBody>
      </p:sp>
      <p:sp>
        <p:nvSpPr>
          <p:cNvPr id="5" name="Footer Placeholder 4">
            <a:extLst>
              <a:ext uri="{FF2B5EF4-FFF2-40B4-BE49-F238E27FC236}">
                <a16:creationId xmlns:a16="http://schemas.microsoft.com/office/drawing/2014/main" id="{2F98989D-7BAB-044C-A301-4358B1C7C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B0EF8-4039-C94B-9436-8167F88426AB}"/>
              </a:ext>
            </a:extLst>
          </p:cNvPr>
          <p:cNvSpPr>
            <a:spLocks noGrp="1"/>
          </p:cNvSpPr>
          <p:nvPr>
            <p:ph type="sldNum" sz="quarter" idx="12"/>
          </p:nvPr>
        </p:nvSpPr>
        <p:spPr/>
        <p:txBody>
          <a:bodyPr/>
          <a:lstStyle/>
          <a:p>
            <a:fld id="{A1CF2F35-CF13-3348-9B96-1873D28CABEE}" type="slidenum">
              <a:rPr lang="en-US" smtClean="0"/>
              <a:t>‹#›</a:t>
            </a:fld>
            <a:endParaRPr lang="en-US"/>
          </a:p>
        </p:txBody>
      </p:sp>
    </p:spTree>
    <p:extLst>
      <p:ext uri="{BB962C8B-B14F-4D97-AF65-F5344CB8AC3E}">
        <p14:creationId xmlns:p14="http://schemas.microsoft.com/office/powerpoint/2010/main" val="393267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4214-988E-854C-8F9F-B75D2A668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D2DB72-C36D-CD42-A99F-9B818BC800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59643-5D38-7246-8D9B-C37A7859B3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962AB8-0425-F943-AB58-E0217866BFAC}"/>
              </a:ext>
            </a:extLst>
          </p:cNvPr>
          <p:cNvSpPr>
            <a:spLocks noGrp="1"/>
          </p:cNvSpPr>
          <p:nvPr>
            <p:ph type="dt" sz="half" idx="10"/>
          </p:nvPr>
        </p:nvSpPr>
        <p:spPr/>
        <p:txBody>
          <a:bodyPr/>
          <a:lstStyle/>
          <a:p>
            <a:fld id="{EE4E1CF4-40A8-5945-9588-48BEDB520C7A}" type="datetimeFigureOut">
              <a:rPr lang="en-US" smtClean="0"/>
              <a:t>11/11/21</a:t>
            </a:fld>
            <a:endParaRPr lang="en-US"/>
          </a:p>
        </p:txBody>
      </p:sp>
      <p:sp>
        <p:nvSpPr>
          <p:cNvPr id="6" name="Footer Placeholder 5">
            <a:extLst>
              <a:ext uri="{FF2B5EF4-FFF2-40B4-BE49-F238E27FC236}">
                <a16:creationId xmlns:a16="http://schemas.microsoft.com/office/drawing/2014/main" id="{C219A4DA-74B5-9D46-90FA-EE5F48CAC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91D73-544A-D24E-9CBB-931F79CF8CD7}"/>
              </a:ext>
            </a:extLst>
          </p:cNvPr>
          <p:cNvSpPr>
            <a:spLocks noGrp="1"/>
          </p:cNvSpPr>
          <p:nvPr>
            <p:ph type="sldNum" sz="quarter" idx="12"/>
          </p:nvPr>
        </p:nvSpPr>
        <p:spPr/>
        <p:txBody>
          <a:bodyPr/>
          <a:lstStyle/>
          <a:p>
            <a:fld id="{A1CF2F35-CF13-3348-9B96-1873D28CABEE}" type="slidenum">
              <a:rPr lang="en-US" smtClean="0"/>
              <a:t>‹#›</a:t>
            </a:fld>
            <a:endParaRPr lang="en-US"/>
          </a:p>
        </p:txBody>
      </p:sp>
    </p:spTree>
    <p:extLst>
      <p:ext uri="{BB962C8B-B14F-4D97-AF65-F5344CB8AC3E}">
        <p14:creationId xmlns:p14="http://schemas.microsoft.com/office/powerpoint/2010/main" val="166113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0E18-D4D6-8849-8B4B-B73E2CBDB1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E471E-C9A3-7D48-95C0-D9D6F207A3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4A9AA-1595-8146-8248-CB6E083D29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025B83-70C1-484F-890D-BF985DEF2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509170-871E-CA41-AF9D-BC49BD59F3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D4F2F6-8F1E-1642-92BE-49E69F90D94C}"/>
              </a:ext>
            </a:extLst>
          </p:cNvPr>
          <p:cNvSpPr>
            <a:spLocks noGrp="1"/>
          </p:cNvSpPr>
          <p:nvPr>
            <p:ph type="dt" sz="half" idx="10"/>
          </p:nvPr>
        </p:nvSpPr>
        <p:spPr/>
        <p:txBody>
          <a:bodyPr/>
          <a:lstStyle/>
          <a:p>
            <a:fld id="{EE4E1CF4-40A8-5945-9588-48BEDB520C7A}" type="datetimeFigureOut">
              <a:rPr lang="en-US" smtClean="0"/>
              <a:t>11/11/21</a:t>
            </a:fld>
            <a:endParaRPr lang="en-US"/>
          </a:p>
        </p:txBody>
      </p:sp>
      <p:sp>
        <p:nvSpPr>
          <p:cNvPr id="8" name="Footer Placeholder 7">
            <a:extLst>
              <a:ext uri="{FF2B5EF4-FFF2-40B4-BE49-F238E27FC236}">
                <a16:creationId xmlns:a16="http://schemas.microsoft.com/office/drawing/2014/main" id="{2556FCD9-D80D-8642-A4B5-2FD18F8E8E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88E3FF-0545-2F4C-A321-F8CC59124111}"/>
              </a:ext>
            </a:extLst>
          </p:cNvPr>
          <p:cNvSpPr>
            <a:spLocks noGrp="1"/>
          </p:cNvSpPr>
          <p:nvPr>
            <p:ph type="sldNum" sz="quarter" idx="12"/>
          </p:nvPr>
        </p:nvSpPr>
        <p:spPr/>
        <p:txBody>
          <a:bodyPr/>
          <a:lstStyle/>
          <a:p>
            <a:fld id="{A1CF2F35-CF13-3348-9B96-1873D28CABEE}" type="slidenum">
              <a:rPr lang="en-US" smtClean="0"/>
              <a:t>‹#›</a:t>
            </a:fld>
            <a:endParaRPr lang="en-US"/>
          </a:p>
        </p:txBody>
      </p:sp>
    </p:spTree>
    <p:extLst>
      <p:ext uri="{BB962C8B-B14F-4D97-AF65-F5344CB8AC3E}">
        <p14:creationId xmlns:p14="http://schemas.microsoft.com/office/powerpoint/2010/main" val="16287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9AE5-81A5-E947-866A-32770846BA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F75534-6D37-D54B-9BCA-7FB2EA62CD77}"/>
              </a:ext>
            </a:extLst>
          </p:cNvPr>
          <p:cNvSpPr>
            <a:spLocks noGrp="1"/>
          </p:cNvSpPr>
          <p:nvPr>
            <p:ph type="dt" sz="half" idx="10"/>
          </p:nvPr>
        </p:nvSpPr>
        <p:spPr/>
        <p:txBody>
          <a:bodyPr/>
          <a:lstStyle/>
          <a:p>
            <a:fld id="{EE4E1CF4-40A8-5945-9588-48BEDB520C7A}" type="datetimeFigureOut">
              <a:rPr lang="en-US" smtClean="0"/>
              <a:t>11/11/21</a:t>
            </a:fld>
            <a:endParaRPr lang="en-US"/>
          </a:p>
        </p:txBody>
      </p:sp>
      <p:sp>
        <p:nvSpPr>
          <p:cNvPr id="4" name="Footer Placeholder 3">
            <a:extLst>
              <a:ext uri="{FF2B5EF4-FFF2-40B4-BE49-F238E27FC236}">
                <a16:creationId xmlns:a16="http://schemas.microsoft.com/office/drawing/2014/main" id="{5E98D35C-6C52-5249-80B7-4AEEC806E6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1A7B2E-BD68-494A-BDC3-3FBD54A37A32}"/>
              </a:ext>
            </a:extLst>
          </p:cNvPr>
          <p:cNvSpPr>
            <a:spLocks noGrp="1"/>
          </p:cNvSpPr>
          <p:nvPr>
            <p:ph type="sldNum" sz="quarter" idx="12"/>
          </p:nvPr>
        </p:nvSpPr>
        <p:spPr/>
        <p:txBody>
          <a:bodyPr/>
          <a:lstStyle/>
          <a:p>
            <a:fld id="{A1CF2F35-CF13-3348-9B96-1873D28CABEE}" type="slidenum">
              <a:rPr lang="en-US" smtClean="0"/>
              <a:t>‹#›</a:t>
            </a:fld>
            <a:endParaRPr lang="en-US"/>
          </a:p>
        </p:txBody>
      </p:sp>
    </p:spTree>
    <p:extLst>
      <p:ext uri="{BB962C8B-B14F-4D97-AF65-F5344CB8AC3E}">
        <p14:creationId xmlns:p14="http://schemas.microsoft.com/office/powerpoint/2010/main" val="395896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05EF9F-2AAF-7D4A-9C6A-C3CC6FF144DB}"/>
              </a:ext>
            </a:extLst>
          </p:cNvPr>
          <p:cNvPicPr>
            <a:picLocks noChangeAspect="1"/>
          </p:cNvPicPr>
          <p:nvPr userDrawn="1"/>
        </p:nvPicPr>
        <p:blipFill>
          <a:blip r:embed="rId2">
            <a:alphaModFix/>
          </a:blip>
          <a:stretch>
            <a:fillRect/>
          </a:stretch>
        </p:blipFill>
        <p:spPr>
          <a:xfrm>
            <a:off x="10298430" y="93898"/>
            <a:ext cx="1893570" cy="671912"/>
          </a:xfrm>
          <a:prstGeom prst="rect">
            <a:avLst/>
          </a:prstGeom>
        </p:spPr>
      </p:pic>
    </p:spTree>
    <p:extLst>
      <p:ext uri="{BB962C8B-B14F-4D97-AF65-F5344CB8AC3E}">
        <p14:creationId xmlns:p14="http://schemas.microsoft.com/office/powerpoint/2010/main" val="14676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3B3A-CA27-F24A-8492-2AB69AB02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82FC77-2B56-0F48-9482-9A13B51439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6FAC1E-2895-8343-B131-2C9A0CB8A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60FB3-CD57-1548-B524-ECFDAE3AE0E9}"/>
              </a:ext>
            </a:extLst>
          </p:cNvPr>
          <p:cNvSpPr>
            <a:spLocks noGrp="1"/>
          </p:cNvSpPr>
          <p:nvPr>
            <p:ph type="dt" sz="half" idx="10"/>
          </p:nvPr>
        </p:nvSpPr>
        <p:spPr/>
        <p:txBody>
          <a:bodyPr/>
          <a:lstStyle/>
          <a:p>
            <a:fld id="{EE4E1CF4-40A8-5945-9588-48BEDB520C7A}" type="datetimeFigureOut">
              <a:rPr lang="en-US" smtClean="0"/>
              <a:t>11/11/21</a:t>
            </a:fld>
            <a:endParaRPr lang="en-US"/>
          </a:p>
        </p:txBody>
      </p:sp>
      <p:sp>
        <p:nvSpPr>
          <p:cNvPr id="6" name="Footer Placeholder 5">
            <a:extLst>
              <a:ext uri="{FF2B5EF4-FFF2-40B4-BE49-F238E27FC236}">
                <a16:creationId xmlns:a16="http://schemas.microsoft.com/office/drawing/2014/main" id="{5EF5AA8A-E210-234D-97A6-841E71CAC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AD8521-98A6-CD4B-B2AD-9918CB4AFFFD}"/>
              </a:ext>
            </a:extLst>
          </p:cNvPr>
          <p:cNvSpPr>
            <a:spLocks noGrp="1"/>
          </p:cNvSpPr>
          <p:nvPr>
            <p:ph type="sldNum" sz="quarter" idx="12"/>
          </p:nvPr>
        </p:nvSpPr>
        <p:spPr/>
        <p:txBody>
          <a:bodyPr/>
          <a:lstStyle/>
          <a:p>
            <a:fld id="{A1CF2F35-CF13-3348-9B96-1873D28CABEE}" type="slidenum">
              <a:rPr lang="en-US" smtClean="0"/>
              <a:t>‹#›</a:t>
            </a:fld>
            <a:endParaRPr lang="en-US"/>
          </a:p>
        </p:txBody>
      </p:sp>
    </p:spTree>
    <p:extLst>
      <p:ext uri="{BB962C8B-B14F-4D97-AF65-F5344CB8AC3E}">
        <p14:creationId xmlns:p14="http://schemas.microsoft.com/office/powerpoint/2010/main" val="401681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4334-DFD6-0C47-8076-8CBD4234E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D7117C-83EC-6242-9907-F182A8CA58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8B61DC-B9EF-8E4C-9A49-A88A79145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0F16F-A18A-B746-B894-606AEFC95759}"/>
              </a:ext>
            </a:extLst>
          </p:cNvPr>
          <p:cNvSpPr>
            <a:spLocks noGrp="1"/>
          </p:cNvSpPr>
          <p:nvPr>
            <p:ph type="dt" sz="half" idx="10"/>
          </p:nvPr>
        </p:nvSpPr>
        <p:spPr/>
        <p:txBody>
          <a:bodyPr/>
          <a:lstStyle/>
          <a:p>
            <a:fld id="{EE4E1CF4-40A8-5945-9588-48BEDB520C7A}" type="datetimeFigureOut">
              <a:rPr lang="en-US" smtClean="0"/>
              <a:t>11/11/21</a:t>
            </a:fld>
            <a:endParaRPr lang="en-US"/>
          </a:p>
        </p:txBody>
      </p:sp>
      <p:sp>
        <p:nvSpPr>
          <p:cNvPr id="6" name="Footer Placeholder 5">
            <a:extLst>
              <a:ext uri="{FF2B5EF4-FFF2-40B4-BE49-F238E27FC236}">
                <a16:creationId xmlns:a16="http://schemas.microsoft.com/office/drawing/2014/main" id="{33BC024E-4630-DE43-94A8-06389579E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716758-985D-694E-BF10-C05AB3EB10E1}"/>
              </a:ext>
            </a:extLst>
          </p:cNvPr>
          <p:cNvSpPr>
            <a:spLocks noGrp="1"/>
          </p:cNvSpPr>
          <p:nvPr>
            <p:ph type="sldNum" sz="quarter" idx="12"/>
          </p:nvPr>
        </p:nvSpPr>
        <p:spPr/>
        <p:txBody>
          <a:bodyPr/>
          <a:lstStyle/>
          <a:p>
            <a:fld id="{A1CF2F35-CF13-3348-9B96-1873D28CABEE}" type="slidenum">
              <a:rPr lang="en-US" smtClean="0"/>
              <a:t>‹#›</a:t>
            </a:fld>
            <a:endParaRPr lang="en-US"/>
          </a:p>
        </p:txBody>
      </p:sp>
    </p:spTree>
    <p:extLst>
      <p:ext uri="{BB962C8B-B14F-4D97-AF65-F5344CB8AC3E}">
        <p14:creationId xmlns:p14="http://schemas.microsoft.com/office/powerpoint/2010/main" val="214458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2CA781-38B1-5442-B2BD-F2023E9F3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D79864-DF1D-8443-A815-D17DD3485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564A4-749F-FC42-951A-B9822121A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1CF4-40A8-5945-9588-48BEDB520C7A}" type="datetimeFigureOut">
              <a:rPr lang="en-US" smtClean="0"/>
              <a:t>11/11/21</a:t>
            </a:fld>
            <a:endParaRPr lang="en-US"/>
          </a:p>
        </p:txBody>
      </p:sp>
      <p:sp>
        <p:nvSpPr>
          <p:cNvPr id="5" name="Footer Placeholder 4">
            <a:extLst>
              <a:ext uri="{FF2B5EF4-FFF2-40B4-BE49-F238E27FC236}">
                <a16:creationId xmlns:a16="http://schemas.microsoft.com/office/drawing/2014/main" id="{5E0CB57F-A53F-7340-8363-5A25A1F6E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EA9D0-03CD-5F4C-8BF5-AFA8A7394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F2F35-CF13-3348-9B96-1873D28CABEE}" type="slidenum">
              <a:rPr lang="en-US" smtClean="0"/>
              <a:t>‹#›</a:t>
            </a:fld>
            <a:endParaRPr lang="en-US"/>
          </a:p>
        </p:txBody>
      </p:sp>
    </p:spTree>
    <p:extLst>
      <p:ext uri="{BB962C8B-B14F-4D97-AF65-F5344CB8AC3E}">
        <p14:creationId xmlns:p14="http://schemas.microsoft.com/office/powerpoint/2010/main" val="287076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t.wikipedia.org/wiki/Ficheiro:Gnome-face-angry.svg"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es.wikiquote.org/wiki/Archivo:Gnome-face-laugh.svg"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pt.wikipedia.org/wiki/Ficheiro:Gnome-face-angry.svg"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es.wikiquote.org/wiki/Archivo:Gnome-face-laugh.svg"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pt.wikipedia.org/wiki/Ficheiro:Gnome-face-angry.svg"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es.wikiquote.org/wiki/Archivo:Gnome-face-laugh.svg"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pt.wikipedia.org/wiki/Ficheiro:Gnome-face-angry.svg"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es.wikiquote.org/wiki/Archivo:Gnome-face-laugh.svg"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pt.wikipedia.org/wiki/Ficheiro:Gnome-face-angry.svg"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es.wikiquote.org/wiki/Archivo:Gnome-face-laugh.svg"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7.xml"/><Relationship Id="rId5" Type="http://schemas.openxmlformats.org/officeDocument/2006/relationships/image" Target="../media/image19.tiff"/><Relationship Id="rId4" Type="http://schemas.openxmlformats.org/officeDocument/2006/relationships/image" Target="../media/image18.tiff"/></Relationships>
</file>

<file path=ppt/slides/_rels/slide23.xml.rels><?xml version="1.0" encoding="UTF-8" standalone="yes"?>
<Relationships xmlns="http://schemas.openxmlformats.org/package/2006/relationships"><Relationship Id="rId3" Type="http://schemas.openxmlformats.org/officeDocument/2006/relationships/hyperlink" Target="https://www.pexels.com/photo/man-looking-at-mirror-1134184/"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Brooklyn_College" TargetMode="External"/><Relationship Id="rId13" Type="http://schemas.openxmlformats.org/officeDocument/2006/relationships/hyperlink" Target="https://en.wikipedia.org/wiki/Abraham_Maslow#cite_note-4" TargetMode="External"/><Relationship Id="rId3" Type="http://schemas.openxmlformats.org/officeDocument/2006/relationships/hyperlink" Target="https://en.wikipedia.org/wiki/Help:IPA/English" TargetMode="External"/><Relationship Id="rId7" Type="http://schemas.openxmlformats.org/officeDocument/2006/relationships/hyperlink" Target="https://en.wikipedia.org/wiki/Brandeis_University" TargetMode="External"/><Relationship Id="rId12" Type="http://schemas.openxmlformats.org/officeDocument/2006/relationships/hyperlink" Target="https://en.wikipedia.org/wiki/Review_of_General_Psycholog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n.wikipedia.org/wiki/Psychology" TargetMode="External"/><Relationship Id="rId11" Type="http://schemas.openxmlformats.org/officeDocument/2006/relationships/hyperlink" Target="https://en.wikipedia.org/wiki/Abraham_Maslow#cite_note-hoffman109-3" TargetMode="External"/><Relationship Id="rId5" Type="http://schemas.openxmlformats.org/officeDocument/2006/relationships/hyperlink" Target="https://en.wikipedia.org/wiki/Abraham_Maslow#cite_note-obit-2" TargetMode="External"/><Relationship Id="rId10" Type="http://schemas.openxmlformats.org/officeDocument/2006/relationships/hyperlink" Target="https://en.wikipedia.org/wiki/Columbia_University" TargetMode="External"/><Relationship Id="rId4" Type="http://schemas.openxmlformats.org/officeDocument/2006/relationships/hyperlink" Target="https://en.wikipedia.org/wiki/Maslow%27s_hierarchy_of_needs" TargetMode="External"/><Relationship Id="rId9" Type="http://schemas.openxmlformats.org/officeDocument/2006/relationships/hyperlink" Target="https://en.wikipedia.org/wiki/New_School_for_Social_Research" TargetMode="External"/><Relationship Id="rId1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Grp="1" noChangeArrowheads="1"/>
          </p:cNvSpPr>
          <p:nvPr>
            <p:ph type="title" idx="4294967295"/>
          </p:nvPr>
        </p:nvSpPr>
        <p:spPr>
          <a:xfrm>
            <a:off x="1425884" y="429766"/>
            <a:ext cx="8848436" cy="1295400"/>
          </a:xfrm>
        </p:spPr>
        <p:txBody>
          <a:bodyPr vert="horz" lIns="91440" tIns="0" rIns="91440" bIns="45720" rtlCol="0" anchor="ctr">
            <a:normAutofit/>
          </a:bodyPr>
          <a:lstStyle/>
          <a:p>
            <a:pPr algn="ctr" defTabSz="457200">
              <a:defRPr/>
            </a:pPr>
            <a:r>
              <a:rPr lang="en-US" dirty="0"/>
              <a:t>Introduction to Emotional Intelligence </a:t>
            </a:r>
            <a:endParaRPr lang="en-US" sz="5400" dirty="0"/>
          </a:p>
        </p:txBody>
      </p:sp>
      <p:grpSp>
        <p:nvGrpSpPr>
          <p:cNvPr id="18436" name="Group 2"/>
          <p:cNvGrpSpPr>
            <a:grpSpLocks/>
          </p:cNvGrpSpPr>
          <p:nvPr/>
        </p:nvGrpSpPr>
        <p:grpSpPr bwMode="auto">
          <a:xfrm>
            <a:off x="1531938" y="6840538"/>
            <a:ext cx="25400" cy="25400"/>
            <a:chOff x="5" y="4309"/>
            <a:chExt cx="16" cy="16"/>
          </a:xfrm>
        </p:grpSpPr>
        <p:sp>
          <p:nvSpPr>
            <p:cNvPr id="18438" name="AutoShape 3"/>
            <p:cNvSpPr>
              <a:spLocks noChangeArrowheads="1"/>
            </p:cNvSpPr>
            <p:nvPr/>
          </p:nvSpPr>
          <p:spPr bwMode="auto">
            <a:xfrm>
              <a:off x="5" y="4309"/>
              <a:ext cx="16" cy="16"/>
            </a:xfrm>
            <a:prstGeom prst="roundRect">
              <a:avLst>
                <a:gd name="adj" fmla="val 12495"/>
              </a:avLst>
            </a:prstGeom>
            <a:noFill/>
            <a:ln w="9525">
              <a:noFill/>
              <a:round/>
              <a:headEnd/>
              <a:tailEnd/>
            </a:ln>
          </p:spPr>
          <p:txBody>
            <a:bodyPr wrap="none" anchor="ctr"/>
            <a:lstStyle/>
            <a:p>
              <a:endParaRPr lang="en-US"/>
            </a:p>
          </p:txBody>
        </p:sp>
        <p:sp>
          <p:nvSpPr>
            <p:cNvPr id="18439" name="AutoShape 4"/>
            <p:cNvSpPr>
              <a:spLocks noChangeArrowheads="1"/>
            </p:cNvSpPr>
            <p:nvPr/>
          </p:nvSpPr>
          <p:spPr bwMode="auto">
            <a:xfrm>
              <a:off x="5" y="4309"/>
              <a:ext cx="16" cy="16"/>
            </a:xfrm>
            <a:prstGeom prst="roundRect">
              <a:avLst>
                <a:gd name="adj" fmla="val 12495"/>
              </a:avLst>
            </a:prstGeom>
            <a:noFill/>
            <a:ln w="9525">
              <a:noFill/>
              <a:round/>
              <a:headEnd/>
              <a:tailEnd/>
            </a:ln>
          </p:spPr>
          <p:txBody>
            <a:bodyPr wrap="none" anchor="ctr"/>
            <a:lstStyle/>
            <a:p>
              <a:endParaRPr lang="en-US"/>
            </a:p>
          </p:txBody>
        </p:sp>
      </p:grpSp>
      <p:sp>
        <p:nvSpPr>
          <p:cNvPr id="18437" name="Text Box 13"/>
          <p:cNvSpPr txBox="1">
            <a:spLocks noChangeArrowheads="1"/>
          </p:cNvSpPr>
          <p:nvPr/>
        </p:nvSpPr>
        <p:spPr bwMode="auto">
          <a:xfrm>
            <a:off x="1808611" y="5454733"/>
            <a:ext cx="8320488" cy="1200329"/>
          </a:xfrm>
          <a:prstGeom prst="rect">
            <a:avLst/>
          </a:prstGeom>
          <a:noFill/>
          <a:ln w="9525">
            <a:noFill/>
            <a:miter lim="800000"/>
            <a:headEnd/>
            <a:tailEnd/>
          </a:ln>
        </p:spPr>
        <p:txBody>
          <a:bodyPr wrap="square">
            <a:spAutoFit/>
          </a:bodyPr>
          <a:lstStyle/>
          <a:p>
            <a:pPr algn="ctr"/>
            <a:r>
              <a:rPr lang="en-US" sz="2400" dirty="0"/>
              <a:t>Continuing Series of Working Together – Getting Along – Creating a Respectful Environment </a:t>
            </a:r>
          </a:p>
          <a:p>
            <a:pPr algn="ctr"/>
            <a:r>
              <a:rPr lang="en-US" sz="2400" dirty="0"/>
              <a:t>By Bede Ramcharan, MHA</a:t>
            </a:r>
          </a:p>
        </p:txBody>
      </p:sp>
      <p:pic>
        <p:nvPicPr>
          <p:cNvPr id="1026" name="Picture 2" descr="How the best leaders model emotional intelligence in the workplace">
            <a:extLst>
              <a:ext uri="{FF2B5EF4-FFF2-40B4-BE49-F238E27FC236}">
                <a16:creationId xmlns:a16="http://schemas.microsoft.com/office/drawing/2014/main" id="{7DD88C38-0055-0D43-B9EE-448D6E14D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245" y="1529300"/>
            <a:ext cx="6041221" cy="379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39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1316" name="Title 4"/>
          <p:cNvSpPr>
            <a:spLocks noGrp="1"/>
          </p:cNvSpPr>
          <p:nvPr>
            <p:ph type="title" idx="4294967295"/>
          </p:nvPr>
        </p:nvSpPr>
        <p:spPr bwMode="auto">
          <a:xfrm>
            <a:off x="1179226" y="826680"/>
            <a:ext cx="9833548" cy="1325563"/>
          </a:xfrm>
        </p:spPr>
        <p:txBody>
          <a:bodyPr vert="horz" lIns="91440" tIns="45720" rIns="91440" bIns="45720" numCol="1" rtlCol="0" anchor="ctr" anchorCtr="0" compatLnSpc="1">
            <a:prstTxWarp prst="textNoShape">
              <a:avLst/>
            </a:prstTxWarp>
            <a:normAutofit/>
          </a:bodyPr>
          <a:lstStyle/>
          <a:p>
            <a:pPr algn="ctr">
              <a:defRPr/>
            </a:pPr>
            <a:r>
              <a:rPr lang="en-US" sz="4000" kern="1200" dirty="0">
                <a:solidFill>
                  <a:srgbClr val="FFFFFF"/>
                </a:solidFill>
                <a:latin typeface="+mj-lt"/>
                <a:ea typeface="+mj-ea"/>
                <a:cs typeface="+mj-cs"/>
              </a:rPr>
              <a:t>Motivation</a:t>
            </a:r>
          </a:p>
        </p:txBody>
      </p:sp>
      <p:sp>
        <p:nvSpPr>
          <p:cNvPr id="2" name="TextBox 1">
            <a:extLst>
              <a:ext uri="{FF2B5EF4-FFF2-40B4-BE49-F238E27FC236}">
                <a16:creationId xmlns:a16="http://schemas.microsoft.com/office/drawing/2014/main" id="{CF529E0F-5773-254D-BE33-30E13CAD525B}"/>
              </a:ext>
            </a:extLst>
          </p:cNvPr>
          <p:cNvSpPr txBox="1"/>
          <p:nvPr/>
        </p:nvSpPr>
        <p:spPr>
          <a:xfrm>
            <a:off x="3455720" y="2861221"/>
            <a:ext cx="4484176" cy="3170099"/>
          </a:xfrm>
          <a:prstGeom prst="rect">
            <a:avLst/>
          </a:prstGeom>
          <a:noFill/>
        </p:spPr>
        <p:txBody>
          <a:bodyPr wrap="none" rtlCol="0">
            <a:spAutoFit/>
          </a:bodyPr>
          <a:lstStyle/>
          <a:p>
            <a:r>
              <a:rPr lang="en-US" sz="4000" dirty="0"/>
              <a:t>Achievement Drive</a:t>
            </a:r>
          </a:p>
          <a:p>
            <a:r>
              <a:rPr lang="en-US" sz="4000" dirty="0"/>
              <a:t>Commitment</a:t>
            </a:r>
          </a:p>
          <a:p>
            <a:r>
              <a:rPr lang="en-US" sz="4000" dirty="0"/>
              <a:t>Initiative</a:t>
            </a:r>
          </a:p>
          <a:p>
            <a:r>
              <a:rPr lang="en-US" sz="4000" dirty="0"/>
              <a:t>Optimism</a:t>
            </a:r>
          </a:p>
          <a:p>
            <a:r>
              <a:rPr lang="en-US" sz="4000" dirty="0"/>
              <a:t>Learning Orientation</a:t>
            </a:r>
          </a:p>
        </p:txBody>
      </p:sp>
    </p:spTree>
    <p:extLst>
      <p:ext uri="{BB962C8B-B14F-4D97-AF65-F5344CB8AC3E}">
        <p14:creationId xmlns:p14="http://schemas.microsoft.com/office/powerpoint/2010/main" val="32943321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1316" name="Title 4"/>
          <p:cNvSpPr>
            <a:spLocks noGrp="1"/>
          </p:cNvSpPr>
          <p:nvPr>
            <p:ph type="title" idx="4294967295"/>
          </p:nvPr>
        </p:nvSpPr>
        <p:spPr bwMode="auto">
          <a:xfrm>
            <a:off x="1179226" y="826680"/>
            <a:ext cx="9833548" cy="1325563"/>
          </a:xfrm>
        </p:spPr>
        <p:txBody>
          <a:bodyPr vert="horz" lIns="91440" tIns="45720" rIns="91440" bIns="45720" numCol="1" rtlCol="0" anchor="ctr" anchorCtr="0" compatLnSpc="1">
            <a:prstTxWarp prst="textNoShape">
              <a:avLst/>
            </a:prstTxWarp>
            <a:normAutofit/>
          </a:bodyPr>
          <a:lstStyle/>
          <a:p>
            <a:pPr algn="ctr">
              <a:defRPr/>
            </a:pPr>
            <a:r>
              <a:rPr lang="en-US" sz="4000" kern="1200" dirty="0">
                <a:solidFill>
                  <a:srgbClr val="FFFFFF"/>
                </a:solidFill>
                <a:latin typeface="+mj-lt"/>
                <a:ea typeface="+mj-ea"/>
                <a:cs typeface="+mj-cs"/>
              </a:rPr>
              <a:t>Self Regulation</a:t>
            </a:r>
          </a:p>
        </p:txBody>
      </p:sp>
      <p:sp>
        <p:nvSpPr>
          <p:cNvPr id="2" name="TextBox 1">
            <a:extLst>
              <a:ext uri="{FF2B5EF4-FFF2-40B4-BE49-F238E27FC236}">
                <a16:creationId xmlns:a16="http://schemas.microsoft.com/office/drawing/2014/main" id="{07141213-6E39-FC4D-8C86-D85F69943C90}"/>
              </a:ext>
            </a:extLst>
          </p:cNvPr>
          <p:cNvSpPr txBox="1"/>
          <p:nvPr/>
        </p:nvSpPr>
        <p:spPr>
          <a:xfrm>
            <a:off x="3788229" y="2753936"/>
            <a:ext cx="4958217" cy="2554545"/>
          </a:xfrm>
          <a:prstGeom prst="rect">
            <a:avLst/>
          </a:prstGeom>
          <a:noFill/>
        </p:spPr>
        <p:txBody>
          <a:bodyPr wrap="none" rtlCol="0">
            <a:spAutoFit/>
          </a:bodyPr>
          <a:lstStyle/>
          <a:p>
            <a:r>
              <a:rPr lang="en-US" sz="4000" dirty="0"/>
              <a:t>Emotional Self Control </a:t>
            </a:r>
          </a:p>
          <a:p>
            <a:r>
              <a:rPr lang="en-US" sz="4000" dirty="0"/>
              <a:t>Integrity</a:t>
            </a:r>
          </a:p>
          <a:p>
            <a:r>
              <a:rPr lang="en-US" sz="4000" dirty="0"/>
              <a:t>Adoptability</a:t>
            </a:r>
          </a:p>
          <a:p>
            <a:r>
              <a:rPr lang="en-US" sz="4000" dirty="0"/>
              <a:t>Innovation</a:t>
            </a:r>
          </a:p>
        </p:txBody>
      </p:sp>
    </p:spTree>
    <p:extLst>
      <p:ext uri="{BB962C8B-B14F-4D97-AF65-F5344CB8AC3E}">
        <p14:creationId xmlns:p14="http://schemas.microsoft.com/office/powerpoint/2010/main" val="6851493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1316" name="Title 4"/>
          <p:cNvSpPr>
            <a:spLocks noGrp="1"/>
          </p:cNvSpPr>
          <p:nvPr>
            <p:ph type="title" idx="4294967295"/>
          </p:nvPr>
        </p:nvSpPr>
        <p:spPr bwMode="auto">
          <a:xfrm>
            <a:off x="1179226" y="826680"/>
            <a:ext cx="9833548" cy="1325563"/>
          </a:xfrm>
        </p:spPr>
        <p:txBody>
          <a:bodyPr vert="horz" lIns="91440" tIns="45720" rIns="91440" bIns="45720" numCol="1" rtlCol="0" anchor="ctr" anchorCtr="0" compatLnSpc="1">
            <a:prstTxWarp prst="textNoShape">
              <a:avLst/>
            </a:prstTxWarp>
            <a:normAutofit/>
          </a:bodyPr>
          <a:lstStyle/>
          <a:p>
            <a:pPr algn="ctr">
              <a:defRPr/>
            </a:pPr>
            <a:r>
              <a:rPr lang="en-US" sz="4000" kern="1200" dirty="0">
                <a:solidFill>
                  <a:srgbClr val="FFFFFF"/>
                </a:solidFill>
                <a:latin typeface="+mj-lt"/>
                <a:ea typeface="+mj-ea"/>
                <a:cs typeface="+mj-cs"/>
              </a:rPr>
              <a:t>Social Skills</a:t>
            </a:r>
          </a:p>
        </p:txBody>
      </p:sp>
      <p:sp>
        <p:nvSpPr>
          <p:cNvPr id="2" name="TextBox 1">
            <a:extLst>
              <a:ext uri="{FF2B5EF4-FFF2-40B4-BE49-F238E27FC236}">
                <a16:creationId xmlns:a16="http://schemas.microsoft.com/office/drawing/2014/main" id="{F86E758E-112C-ED43-86FE-90A3E7386A06}"/>
              </a:ext>
            </a:extLst>
          </p:cNvPr>
          <p:cNvSpPr txBox="1"/>
          <p:nvPr/>
        </p:nvSpPr>
        <p:spPr>
          <a:xfrm>
            <a:off x="3954484" y="2297589"/>
            <a:ext cx="4171398" cy="4031873"/>
          </a:xfrm>
          <a:prstGeom prst="rect">
            <a:avLst/>
          </a:prstGeom>
          <a:noFill/>
        </p:spPr>
        <p:txBody>
          <a:bodyPr wrap="none" rtlCol="0">
            <a:spAutoFit/>
          </a:bodyPr>
          <a:lstStyle/>
          <a:p>
            <a:r>
              <a:rPr lang="en-US" sz="3200" dirty="0"/>
              <a:t>Communication</a:t>
            </a:r>
          </a:p>
          <a:p>
            <a:r>
              <a:rPr lang="en-US" sz="3200" dirty="0"/>
              <a:t>Developing others</a:t>
            </a:r>
          </a:p>
          <a:p>
            <a:r>
              <a:rPr lang="en-US" sz="3200" dirty="0"/>
              <a:t>Collaboration</a:t>
            </a:r>
          </a:p>
          <a:p>
            <a:r>
              <a:rPr lang="en-US" sz="3200" dirty="0"/>
              <a:t>Cooperation</a:t>
            </a:r>
          </a:p>
          <a:p>
            <a:r>
              <a:rPr lang="en-US" sz="3200" dirty="0"/>
              <a:t>Managing Conflict</a:t>
            </a:r>
          </a:p>
          <a:p>
            <a:r>
              <a:rPr lang="en-US" sz="3200" dirty="0"/>
              <a:t>Building Influence</a:t>
            </a:r>
          </a:p>
          <a:p>
            <a:r>
              <a:rPr lang="en-US" sz="3200" dirty="0"/>
              <a:t>Building Bonds</a:t>
            </a:r>
          </a:p>
          <a:p>
            <a:r>
              <a:rPr lang="en-US" sz="3200" dirty="0"/>
              <a:t>Inspirational Leadership</a:t>
            </a:r>
          </a:p>
        </p:txBody>
      </p:sp>
    </p:spTree>
    <p:extLst>
      <p:ext uri="{BB962C8B-B14F-4D97-AF65-F5344CB8AC3E}">
        <p14:creationId xmlns:p14="http://schemas.microsoft.com/office/powerpoint/2010/main" val="9877191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9"/>
          <p:cNvSpPr>
            <a:spLocks noGrp="1" noChangeArrowheads="1"/>
          </p:cNvSpPr>
          <p:nvPr>
            <p:ph type="title" idx="4294967295"/>
          </p:nvPr>
        </p:nvSpPr>
        <p:spPr>
          <a:xfrm>
            <a:off x="674237" y="914400"/>
            <a:ext cx="3657600" cy="2887579"/>
          </a:xfrm>
        </p:spPr>
        <p:txBody>
          <a:bodyPr vert="horz" lIns="91440" tIns="45720" rIns="91440" bIns="45720" rtlCol="0" anchor="b">
            <a:normAutofit/>
          </a:bodyPr>
          <a:lstStyle/>
          <a:p>
            <a:pPr algn="ctr">
              <a:defRPr/>
            </a:pPr>
            <a:r>
              <a:rPr lang="en-US" sz="4800" kern="1200" dirty="0">
                <a:solidFill>
                  <a:srgbClr val="FFFFFF"/>
                </a:solidFill>
                <a:latin typeface="+mj-lt"/>
                <a:ea typeface="+mj-ea"/>
                <a:cs typeface="+mj-cs"/>
              </a:rPr>
              <a:t>Let’s talk about </a:t>
            </a:r>
            <a:r>
              <a:rPr lang="en-US" sz="4800" dirty="0">
                <a:solidFill>
                  <a:srgbClr val="FFFFFF"/>
                </a:solidFill>
              </a:rPr>
              <a:t>the good and the bad</a:t>
            </a:r>
            <a:endParaRPr lang="en-US" sz="4800" kern="120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2F06CC-1D7A-4C41-A98F-949A1F581314}"/>
              </a:ext>
            </a:extLst>
          </p:cNvPr>
          <p:cNvSpPr txBox="1"/>
          <p:nvPr/>
        </p:nvSpPr>
        <p:spPr>
          <a:xfrm>
            <a:off x="5006544" y="2244775"/>
            <a:ext cx="6852582" cy="523220"/>
          </a:xfrm>
          <a:prstGeom prst="rect">
            <a:avLst/>
          </a:prstGeom>
          <a:noFill/>
        </p:spPr>
        <p:txBody>
          <a:bodyPr wrap="none" rtlCol="0">
            <a:spAutoFit/>
          </a:bodyPr>
          <a:lstStyle/>
          <a:p>
            <a:r>
              <a:rPr lang="en-US" sz="2800" dirty="0"/>
              <a:t>What happens if our EI is too low or too high?</a:t>
            </a:r>
          </a:p>
        </p:txBody>
      </p:sp>
    </p:spTree>
    <p:extLst>
      <p:ext uri="{BB962C8B-B14F-4D97-AF65-F5344CB8AC3E}">
        <p14:creationId xmlns:p14="http://schemas.microsoft.com/office/powerpoint/2010/main" val="22724843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1692C6-E832-B74A-811A-6D6341531E43}"/>
              </a:ext>
            </a:extLst>
          </p:cNvPr>
          <p:cNvSpPr txBox="1"/>
          <p:nvPr/>
        </p:nvSpPr>
        <p:spPr>
          <a:xfrm>
            <a:off x="1460665" y="2402682"/>
            <a:ext cx="3127459" cy="2308324"/>
          </a:xfrm>
          <a:prstGeom prst="rect">
            <a:avLst/>
          </a:prstGeom>
          <a:noFill/>
        </p:spPr>
        <p:txBody>
          <a:bodyPr wrap="none" rtlCol="0">
            <a:spAutoFit/>
          </a:bodyPr>
          <a:lstStyle/>
          <a:p>
            <a:r>
              <a:rPr lang="en-US" sz="3600" dirty="0"/>
              <a:t>Aggressive</a:t>
            </a:r>
          </a:p>
          <a:p>
            <a:r>
              <a:rPr lang="en-US" sz="3600" dirty="0"/>
              <a:t>Demanding</a:t>
            </a:r>
          </a:p>
          <a:p>
            <a:r>
              <a:rPr lang="en-US" sz="3600" dirty="0"/>
              <a:t>Egotistical</a:t>
            </a:r>
          </a:p>
          <a:p>
            <a:r>
              <a:rPr lang="en-US" sz="3600" dirty="0"/>
              <a:t>Confrontational</a:t>
            </a:r>
          </a:p>
        </p:txBody>
      </p:sp>
      <p:sp>
        <p:nvSpPr>
          <p:cNvPr id="6" name="TextBox 5">
            <a:extLst>
              <a:ext uri="{FF2B5EF4-FFF2-40B4-BE49-F238E27FC236}">
                <a16:creationId xmlns:a16="http://schemas.microsoft.com/office/drawing/2014/main" id="{96AC5EF9-591B-0943-8B43-16D3886C06A4}"/>
              </a:ext>
            </a:extLst>
          </p:cNvPr>
          <p:cNvSpPr txBox="1"/>
          <p:nvPr/>
        </p:nvSpPr>
        <p:spPr>
          <a:xfrm>
            <a:off x="6745348" y="2402682"/>
            <a:ext cx="2746842" cy="2862322"/>
          </a:xfrm>
          <a:prstGeom prst="rect">
            <a:avLst/>
          </a:prstGeom>
          <a:noFill/>
        </p:spPr>
        <p:txBody>
          <a:bodyPr wrap="none" rtlCol="0">
            <a:spAutoFit/>
          </a:bodyPr>
          <a:lstStyle/>
          <a:p>
            <a:r>
              <a:rPr lang="en-US" sz="3600" dirty="0"/>
              <a:t>Assertive</a:t>
            </a:r>
          </a:p>
          <a:p>
            <a:r>
              <a:rPr lang="en-US" sz="3600" dirty="0"/>
              <a:t>Ambitious</a:t>
            </a:r>
          </a:p>
          <a:p>
            <a:r>
              <a:rPr lang="en-US" sz="3600" dirty="0"/>
              <a:t>Driving</a:t>
            </a:r>
          </a:p>
          <a:p>
            <a:r>
              <a:rPr lang="en-US" sz="3600" dirty="0"/>
              <a:t>Strong-Willed</a:t>
            </a:r>
          </a:p>
          <a:p>
            <a:r>
              <a:rPr lang="en-US" sz="3600" dirty="0"/>
              <a:t>Decisive</a:t>
            </a:r>
          </a:p>
        </p:txBody>
      </p:sp>
      <p:pic>
        <p:nvPicPr>
          <p:cNvPr id="8" name="Picture 7" descr="Icon&#10;&#10;Description automatically generated">
            <a:extLst>
              <a:ext uri="{FF2B5EF4-FFF2-40B4-BE49-F238E27FC236}">
                <a16:creationId xmlns:a16="http://schemas.microsoft.com/office/drawing/2014/main" id="{7B3CA39D-DFB5-6744-B8C9-B831D483A0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58728" y="697992"/>
            <a:ext cx="1978152" cy="1978152"/>
          </a:xfrm>
          <a:prstGeom prst="rect">
            <a:avLst/>
          </a:prstGeom>
        </p:spPr>
      </p:pic>
      <p:pic>
        <p:nvPicPr>
          <p:cNvPr id="11" name="Picture 10" descr="Logo, icon&#10;&#10;Description automatically generated">
            <a:extLst>
              <a:ext uri="{FF2B5EF4-FFF2-40B4-BE49-F238E27FC236}">
                <a16:creationId xmlns:a16="http://schemas.microsoft.com/office/drawing/2014/main" id="{3AEEAF19-6C82-C040-9235-03DFE4465A9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55122" y="801886"/>
            <a:ext cx="2100072" cy="2100072"/>
          </a:xfrm>
          <a:prstGeom prst="rect">
            <a:avLst/>
          </a:prstGeom>
        </p:spPr>
      </p:pic>
    </p:spTree>
    <p:extLst>
      <p:ext uri="{BB962C8B-B14F-4D97-AF65-F5344CB8AC3E}">
        <p14:creationId xmlns:p14="http://schemas.microsoft.com/office/powerpoint/2010/main" val="348567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1692C6-E832-B74A-811A-6D6341531E43}"/>
              </a:ext>
            </a:extLst>
          </p:cNvPr>
          <p:cNvSpPr txBox="1"/>
          <p:nvPr/>
        </p:nvSpPr>
        <p:spPr>
          <a:xfrm>
            <a:off x="1411897" y="2704529"/>
            <a:ext cx="3236720" cy="2862322"/>
          </a:xfrm>
          <a:prstGeom prst="rect">
            <a:avLst/>
          </a:prstGeom>
          <a:noFill/>
        </p:spPr>
        <p:txBody>
          <a:bodyPr wrap="none" rtlCol="0">
            <a:spAutoFit/>
          </a:bodyPr>
          <a:lstStyle/>
          <a:p>
            <a:r>
              <a:rPr lang="en-US" sz="3600" dirty="0"/>
              <a:t>Easily Distracted</a:t>
            </a:r>
          </a:p>
          <a:p>
            <a:r>
              <a:rPr lang="en-US" sz="3600" dirty="0"/>
              <a:t>Glib</a:t>
            </a:r>
          </a:p>
          <a:p>
            <a:r>
              <a:rPr lang="en-US" sz="3600" dirty="0"/>
              <a:t>Selfish</a:t>
            </a:r>
          </a:p>
          <a:p>
            <a:r>
              <a:rPr lang="en-US" sz="3600" dirty="0"/>
              <a:t>Poor Listener</a:t>
            </a:r>
          </a:p>
          <a:p>
            <a:r>
              <a:rPr lang="en-US" sz="3600" dirty="0"/>
              <a:t>Impulsive</a:t>
            </a:r>
          </a:p>
        </p:txBody>
      </p:sp>
      <p:sp>
        <p:nvSpPr>
          <p:cNvPr id="6" name="TextBox 5">
            <a:extLst>
              <a:ext uri="{FF2B5EF4-FFF2-40B4-BE49-F238E27FC236}">
                <a16:creationId xmlns:a16="http://schemas.microsoft.com/office/drawing/2014/main" id="{96AC5EF9-591B-0943-8B43-16D3886C06A4}"/>
              </a:ext>
            </a:extLst>
          </p:cNvPr>
          <p:cNvSpPr txBox="1"/>
          <p:nvPr/>
        </p:nvSpPr>
        <p:spPr>
          <a:xfrm>
            <a:off x="6745348" y="2402682"/>
            <a:ext cx="2425792" cy="2862322"/>
          </a:xfrm>
          <a:prstGeom prst="rect">
            <a:avLst/>
          </a:prstGeom>
          <a:noFill/>
        </p:spPr>
        <p:txBody>
          <a:bodyPr wrap="none" rtlCol="0">
            <a:spAutoFit/>
          </a:bodyPr>
          <a:lstStyle/>
          <a:p>
            <a:r>
              <a:rPr lang="en-US" sz="3600" dirty="0"/>
              <a:t>Warm</a:t>
            </a:r>
          </a:p>
          <a:p>
            <a:r>
              <a:rPr lang="en-US" sz="3600" dirty="0"/>
              <a:t>Enthusiastic</a:t>
            </a:r>
          </a:p>
          <a:p>
            <a:r>
              <a:rPr lang="en-US" sz="3600" dirty="0"/>
              <a:t>Sociable</a:t>
            </a:r>
          </a:p>
          <a:p>
            <a:r>
              <a:rPr lang="en-US" sz="3600" dirty="0"/>
              <a:t>Charming</a:t>
            </a:r>
          </a:p>
          <a:p>
            <a:r>
              <a:rPr lang="en-US" sz="3600" dirty="0"/>
              <a:t>Persuasive</a:t>
            </a:r>
          </a:p>
        </p:txBody>
      </p:sp>
      <p:pic>
        <p:nvPicPr>
          <p:cNvPr id="8" name="Picture 7" descr="Icon&#10;&#10;Description automatically generated">
            <a:extLst>
              <a:ext uri="{FF2B5EF4-FFF2-40B4-BE49-F238E27FC236}">
                <a16:creationId xmlns:a16="http://schemas.microsoft.com/office/drawing/2014/main" id="{7B3CA39D-DFB5-6744-B8C9-B831D483A0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58728" y="697992"/>
            <a:ext cx="1978152" cy="1978152"/>
          </a:xfrm>
          <a:prstGeom prst="rect">
            <a:avLst/>
          </a:prstGeom>
        </p:spPr>
      </p:pic>
      <p:pic>
        <p:nvPicPr>
          <p:cNvPr id="11" name="Picture 10" descr="Logo, icon&#10;&#10;Description automatically generated">
            <a:extLst>
              <a:ext uri="{FF2B5EF4-FFF2-40B4-BE49-F238E27FC236}">
                <a16:creationId xmlns:a16="http://schemas.microsoft.com/office/drawing/2014/main" id="{3AEEAF19-6C82-C040-9235-03DFE4465A9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55122" y="801886"/>
            <a:ext cx="2100072" cy="2100072"/>
          </a:xfrm>
          <a:prstGeom prst="rect">
            <a:avLst/>
          </a:prstGeom>
        </p:spPr>
      </p:pic>
    </p:spTree>
    <p:extLst>
      <p:ext uri="{BB962C8B-B14F-4D97-AF65-F5344CB8AC3E}">
        <p14:creationId xmlns:p14="http://schemas.microsoft.com/office/powerpoint/2010/main" val="125392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1692C6-E832-B74A-811A-6D6341531E43}"/>
              </a:ext>
            </a:extLst>
          </p:cNvPr>
          <p:cNvSpPr txBox="1"/>
          <p:nvPr/>
        </p:nvSpPr>
        <p:spPr>
          <a:xfrm>
            <a:off x="1411897" y="2704529"/>
            <a:ext cx="3876831" cy="2862322"/>
          </a:xfrm>
          <a:prstGeom prst="rect">
            <a:avLst/>
          </a:prstGeom>
          <a:noFill/>
        </p:spPr>
        <p:txBody>
          <a:bodyPr wrap="none" rtlCol="0">
            <a:spAutoFit/>
          </a:bodyPr>
          <a:lstStyle/>
          <a:p>
            <a:r>
              <a:rPr lang="en-US" sz="3600" dirty="0"/>
              <a:t>Resistant to Change</a:t>
            </a:r>
          </a:p>
          <a:p>
            <a:r>
              <a:rPr lang="en-US" sz="3600" dirty="0"/>
              <a:t>Passive</a:t>
            </a:r>
          </a:p>
          <a:p>
            <a:r>
              <a:rPr lang="en-US" sz="3600" dirty="0"/>
              <a:t>Un-Responsive</a:t>
            </a:r>
          </a:p>
          <a:p>
            <a:r>
              <a:rPr lang="en-US" sz="3600" dirty="0"/>
              <a:t>Slow</a:t>
            </a:r>
          </a:p>
          <a:p>
            <a:r>
              <a:rPr lang="en-US" sz="3600" dirty="0"/>
              <a:t>Stubborn</a:t>
            </a:r>
          </a:p>
        </p:txBody>
      </p:sp>
      <p:sp>
        <p:nvSpPr>
          <p:cNvPr id="6" name="TextBox 5">
            <a:extLst>
              <a:ext uri="{FF2B5EF4-FFF2-40B4-BE49-F238E27FC236}">
                <a16:creationId xmlns:a16="http://schemas.microsoft.com/office/drawing/2014/main" id="{96AC5EF9-591B-0943-8B43-16D3886C06A4}"/>
              </a:ext>
            </a:extLst>
          </p:cNvPr>
          <p:cNvSpPr txBox="1"/>
          <p:nvPr/>
        </p:nvSpPr>
        <p:spPr>
          <a:xfrm>
            <a:off x="6745348" y="2402682"/>
            <a:ext cx="2795445" cy="2862322"/>
          </a:xfrm>
          <a:prstGeom prst="rect">
            <a:avLst/>
          </a:prstGeom>
          <a:noFill/>
        </p:spPr>
        <p:txBody>
          <a:bodyPr wrap="none" rtlCol="0">
            <a:spAutoFit/>
          </a:bodyPr>
          <a:lstStyle/>
          <a:p>
            <a:r>
              <a:rPr lang="en-US" sz="3600" dirty="0"/>
              <a:t>Patient</a:t>
            </a:r>
          </a:p>
          <a:p>
            <a:r>
              <a:rPr lang="en-US" sz="3600" dirty="0"/>
              <a:t>Stable</a:t>
            </a:r>
          </a:p>
          <a:p>
            <a:r>
              <a:rPr lang="en-US" sz="3600" dirty="0"/>
              <a:t>Predictable</a:t>
            </a:r>
          </a:p>
          <a:p>
            <a:r>
              <a:rPr lang="en-US" sz="3600" dirty="0"/>
              <a:t>Consistent</a:t>
            </a:r>
          </a:p>
          <a:p>
            <a:r>
              <a:rPr lang="en-US" sz="3600" dirty="0"/>
              <a:t>Good Listener</a:t>
            </a:r>
          </a:p>
        </p:txBody>
      </p:sp>
      <p:pic>
        <p:nvPicPr>
          <p:cNvPr id="8" name="Picture 7" descr="Icon&#10;&#10;Description automatically generated">
            <a:extLst>
              <a:ext uri="{FF2B5EF4-FFF2-40B4-BE49-F238E27FC236}">
                <a16:creationId xmlns:a16="http://schemas.microsoft.com/office/drawing/2014/main" id="{7B3CA39D-DFB5-6744-B8C9-B831D483A0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58728" y="697992"/>
            <a:ext cx="1978152" cy="1978152"/>
          </a:xfrm>
          <a:prstGeom prst="rect">
            <a:avLst/>
          </a:prstGeom>
        </p:spPr>
      </p:pic>
      <p:pic>
        <p:nvPicPr>
          <p:cNvPr id="11" name="Picture 10" descr="Logo, icon&#10;&#10;Description automatically generated">
            <a:extLst>
              <a:ext uri="{FF2B5EF4-FFF2-40B4-BE49-F238E27FC236}">
                <a16:creationId xmlns:a16="http://schemas.microsoft.com/office/drawing/2014/main" id="{3AEEAF19-6C82-C040-9235-03DFE4465A9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55122" y="801886"/>
            <a:ext cx="2100072" cy="2100072"/>
          </a:xfrm>
          <a:prstGeom prst="rect">
            <a:avLst/>
          </a:prstGeom>
        </p:spPr>
      </p:pic>
    </p:spTree>
    <p:extLst>
      <p:ext uri="{BB962C8B-B14F-4D97-AF65-F5344CB8AC3E}">
        <p14:creationId xmlns:p14="http://schemas.microsoft.com/office/powerpoint/2010/main" val="95734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1692C6-E832-B74A-811A-6D6341531E43}"/>
              </a:ext>
            </a:extLst>
          </p:cNvPr>
          <p:cNvSpPr txBox="1"/>
          <p:nvPr/>
        </p:nvSpPr>
        <p:spPr>
          <a:xfrm>
            <a:off x="1411897" y="2704529"/>
            <a:ext cx="2895793" cy="2862322"/>
          </a:xfrm>
          <a:prstGeom prst="rect">
            <a:avLst/>
          </a:prstGeom>
          <a:noFill/>
        </p:spPr>
        <p:txBody>
          <a:bodyPr wrap="none" rtlCol="0">
            <a:spAutoFit/>
          </a:bodyPr>
          <a:lstStyle/>
          <a:p>
            <a:r>
              <a:rPr lang="en-US" sz="3600" dirty="0"/>
              <a:t>Critical</a:t>
            </a:r>
          </a:p>
          <a:p>
            <a:r>
              <a:rPr lang="en-US" sz="3600" dirty="0"/>
              <a:t>Picky</a:t>
            </a:r>
          </a:p>
          <a:p>
            <a:r>
              <a:rPr lang="en-US" sz="3600" dirty="0"/>
              <a:t>Fussy</a:t>
            </a:r>
          </a:p>
          <a:p>
            <a:r>
              <a:rPr lang="en-US" sz="3600" dirty="0"/>
              <a:t>Hard to Please</a:t>
            </a:r>
          </a:p>
          <a:p>
            <a:r>
              <a:rPr lang="en-US" sz="3600" dirty="0"/>
              <a:t>Perfectionist</a:t>
            </a:r>
          </a:p>
        </p:txBody>
      </p:sp>
      <p:sp>
        <p:nvSpPr>
          <p:cNvPr id="6" name="TextBox 5">
            <a:extLst>
              <a:ext uri="{FF2B5EF4-FFF2-40B4-BE49-F238E27FC236}">
                <a16:creationId xmlns:a16="http://schemas.microsoft.com/office/drawing/2014/main" id="{96AC5EF9-591B-0943-8B43-16D3886C06A4}"/>
              </a:ext>
            </a:extLst>
          </p:cNvPr>
          <p:cNvSpPr txBox="1"/>
          <p:nvPr/>
        </p:nvSpPr>
        <p:spPr>
          <a:xfrm>
            <a:off x="6745348" y="2676144"/>
            <a:ext cx="2275688" cy="2862322"/>
          </a:xfrm>
          <a:prstGeom prst="rect">
            <a:avLst/>
          </a:prstGeom>
          <a:noFill/>
        </p:spPr>
        <p:txBody>
          <a:bodyPr wrap="none" rtlCol="0">
            <a:spAutoFit/>
          </a:bodyPr>
          <a:lstStyle/>
          <a:p>
            <a:r>
              <a:rPr lang="en-US" sz="3600" dirty="0"/>
              <a:t>Detailed</a:t>
            </a:r>
          </a:p>
          <a:p>
            <a:r>
              <a:rPr lang="en-US" sz="3600" dirty="0"/>
              <a:t>Careful</a:t>
            </a:r>
          </a:p>
          <a:p>
            <a:r>
              <a:rPr lang="en-US" sz="3600" dirty="0"/>
              <a:t>Meticulous</a:t>
            </a:r>
          </a:p>
          <a:p>
            <a:r>
              <a:rPr lang="en-US" sz="3600" dirty="0"/>
              <a:t>Systematic</a:t>
            </a:r>
          </a:p>
          <a:p>
            <a:r>
              <a:rPr lang="en-US" sz="3600" dirty="0"/>
              <a:t>Neat</a:t>
            </a:r>
          </a:p>
        </p:txBody>
      </p:sp>
      <p:pic>
        <p:nvPicPr>
          <p:cNvPr id="8" name="Picture 7" descr="Icon&#10;&#10;Description automatically generated">
            <a:extLst>
              <a:ext uri="{FF2B5EF4-FFF2-40B4-BE49-F238E27FC236}">
                <a16:creationId xmlns:a16="http://schemas.microsoft.com/office/drawing/2014/main" id="{7B3CA39D-DFB5-6744-B8C9-B831D483A0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58728" y="697992"/>
            <a:ext cx="1978152" cy="1978152"/>
          </a:xfrm>
          <a:prstGeom prst="rect">
            <a:avLst/>
          </a:prstGeom>
        </p:spPr>
      </p:pic>
      <p:pic>
        <p:nvPicPr>
          <p:cNvPr id="11" name="Picture 10" descr="Logo, icon&#10;&#10;Description automatically generated">
            <a:extLst>
              <a:ext uri="{FF2B5EF4-FFF2-40B4-BE49-F238E27FC236}">
                <a16:creationId xmlns:a16="http://schemas.microsoft.com/office/drawing/2014/main" id="{3AEEAF19-6C82-C040-9235-03DFE4465A9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55122" y="801886"/>
            <a:ext cx="2100072" cy="2100072"/>
          </a:xfrm>
          <a:prstGeom prst="rect">
            <a:avLst/>
          </a:prstGeom>
        </p:spPr>
      </p:pic>
    </p:spTree>
    <p:extLst>
      <p:ext uri="{BB962C8B-B14F-4D97-AF65-F5344CB8AC3E}">
        <p14:creationId xmlns:p14="http://schemas.microsoft.com/office/powerpoint/2010/main" val="326720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1692C6-E832-B74A-811A-6D6341531E43}"/>
              </a:ext>
            </a:extLst>
          </p:cNvPr>
          <p:cNvSpPr txBox="1"/>
          <p:nvPr/>
        </p:nvSpPr>
        <p:spPr>
          <a:xfrm>
            <a:off x="361910" y="2676144"/>
            <a:ext cx="6506909" cy="1754326"/>
          </a:xfrm>
          <a:prstGeom prst="rect">
            <a:avLst/>
          </a:prstGeom>
          <a:noFill/>
        </p:spPr>
        <p:txBody>
          <a:bodyPr wrap="none" rtlCol="0">
            <a:spAutoFit/>
          </a:bodyPr>
          <a:lstStyle/>
          <a:p>
            <a:r>
              <a:rPr lang="en-US" sz="3600" dirty="0"/>
              <a:t>Is not accepting to self and others</a:t>
            </a:r>
          </a:p>
          <a:p>
            <a:r>
              <a:rPr lang="en-US" sz="3600" dirty="0"/>
              <a:t>Uses Passive Aggressive Behavior</a:t>
            </a:r>
          </a:p>
          <a:p>
            <a:r>
              <a:rPr lang="en-US" sz="3600" dirty="0"/>
              <a:t>Lacks empathy</a:t>
            </a:r>
          </a:p>
        </p:txBody>
      </p:sp>
      <p:sp>
        <p:nvSpPr>
          <p:cNvPr id="6" name="TextBox 5">
            <a:extLst>
              <a:ext uri="{FF2B5EF4-FFF2-40B4-BE49-F238E27FC236}">
                <a16:creationId xmlns:a16="http://schemas.microsoft.com/office/drawing/2014/main" id="{96AC5EF9-591B-0943-8B43-16D3886C06A4}"/>
              </a:ext>
            </a:extLst>
          </p:cNvPr>
          <p:cNvSpPr txBox="1"/>
          <p:nvPr/>
        </p:nvSpPr>
        <p:spPr>
          <a:xfrm>
            <a:off x="6355204" y="4102608"/>
            <a:ext cx="5632696" cy="1754326"/>
          </a:xfrm>
          <a:prstGeom prst="rect">
            <a:avLst/>
          </a:prstGeom>
          <a:noFill/>
        </p:spPr>
        <p:txBody>
          <a:bodyPr wrap="none" rtlCol="0">
            <a:spAutoFit/>
          </a:bodyPr>
          <a:lstStyle/>
          <a:p>
            <a:r>
              <a:rPr lang="en-US" sz="3600" dirty="0"/>
              <a:t>Accepts Self and Others</a:t>
            </a:r>
          </a:p>
          <a:p>
            <a:r>
              <a:rPr lang="en-US" sz="3600" dirty="0"/>
              <a:t>Can communicate assertively</a:t>
            </a:r>
          </a:p>
          <a:p>
            <a:r>
              <a:rPr lang="en-US" sz="3600" dirty="0"/>
              <a:t>Displays empathy</a:t>
            </a:r>
          </a:p>
        </p:txBody>
      </p:sp>
      <p:pic>
        <p:nvPicPr>
          <p:cNvPr id="8" name="Picture 7" descr="Icon&#10;&#10;Description automatically generated">
            <a:extLst>
              <a:ext uri="{FF2B5EF4-FFF2-40B4-BE49-F238E27FC236}">
                <a16:creationId xmlns:a16="http://schemas.microsoft.com/office/drawing/2014/main" id="{7B3CA39D-DFB5-6744-B8C9-B831D483A0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58728" y="697992"/>
            <a:ext cx="1978152" cy="1978152"/>
          </a:xfrm>
          <a:prstGeom prst="rect">
            <a:avLst/>
          </a:prstGeom>
        </p:spPr>
      </p:pic>
      <p:pic>
        <p:nvPicPr>
          <p:cNvPr id="11" name="Picture 10" descr="Logo, icon&#10;&#10;Description automatically generated">
            <a:extLst>
              <a:ext uri="{FF2B5EF4-FFF2-40B4-BE49-F238E27FC236}">
                <a16:creationId xmlns:a16="http://schemas.microsoft.com/office/drawing/2014/main" id="{3AEEAF19-6C82-C040-9235-03DFE4465A9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55122" y="801886"/>
            <a:ext cx="2100072" cy="2100072"/>
          </a:xfrm>
          <a:prstGeom prst="rect">
            <a:avLst/>
          </a:prstGeom>
        </p:spPr>
      </p:pic>
    </p:spTree>
    <p:extLst>
      <p:ext uri="{BB962C8B-B14F-4D97-AF65-F5344CB8AC3E}">
        <p14:creationId xmlns:p14="http://schemas.microsoft.com/office/powerpoint/2010/main" val="139355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DF069C-A0B9-0E44-B2A3-7E6679F139E0}"/>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a:solidFill>
                  <a:srgbClr val="FFFFFF"/>
                </a:solidFill>
                <a:latin typeface="+mj-lt"/>
                <a:ea typeface="+mj-ea"/>
                <a:cs typeface="+mj-cs"/>
              </a:rPr>
              <a:t>So how do we co-exist? </a:t>
            </a:r>
          </a:p>
        </p:txBody>
      </p:sp>
      <p:sp>
        <p:nvSpPr>
          <p:cNvPr id="7" name="TextBox 6">
            <a:extLst>
              <a:ext uri="{FF2B5EF4-FFF2-40B4-BE49-F238E27FC236}">
                <a16:creationId xmlns:a16="http://schemas.microsoft.com/office/drawing/2014/main" id="{5DE5539A-3183-1340-A336-A16C10B1725F}"/>
              </a:ext>
            </a:extLst>
          </p:cNvPr>
          <p:cNvSpPr txBox="1"/>
          <p:nvPr/>
        </p:nvSpPr>
        <p:spPr>
          <a:xfrm>
            <a:off x="4776788" y="642938"/>
            <a:ext cx="6780213" cy="1627188"/>
          </a:xfrm>
          <a:prstGeom prst="rect">
            <a:avLst/>
          </a:prstGeom>
          <a:noFill/>
        </p:spPr>
        <p:txBody>
          <a:bodyPr wrap="square" rtlCol="0" anchor="t">
            <a:normAutofit/>
          </a:bodyPr>
          <a:lstStyle/>
          <a:p>
            <a:pPr>
              <a:spcAft>
                <a:spcPts val="600"/>
              </a:spcAft>
            </a:pPr>
            <a:r>
              <a:rPr lang="en-US" sz="2800" dirty="0"/>
              <a:t>Acknowledge your own prejudices and biases!</a:t>
            </a:r>
            <a:endParaRPr lang="en-US" sz="2800"/>
          </a:p>
        </p:txBody>
      </p:sp>
      <p:sp>
        <p:nvSpPr>
          <p:cNvPr id="8" name="TextBox 7">
            <a:extLst>
              <a:ext uri="{FF2B5EF4-FFF2-40B4-BE49-F238E27FC236}">
                <a16:creationId xmlns:a16="http://schemas.microsoft.com/office/drawing/2014/main" id="{4E25071D-1DFE-F54A-B7A5-BE7AE539590D}"/>
              </a:ext>
            </a:extLst>
          </p:cNvPr>
          <p:cNvSpPr txBox="1"/>
          <p:nvPr/>
        </p:nvSpPr>
        <p:spPr>
          <a:xfrm>
            <a:off x="4776788" y="2339975"/>
            <a:ext cx="6780213" cy="2968625"/>
          </a:xfrm>
          <a:prstGeom prst="rect">
            <a:avLst/>
          </a:prstGeom>
          <a:noFill/>
        </p:spPr>
        <p:txBody>
          <a:bodyPr wrap="square" rtlCol="0" anchor="t">
            <a:normAutofit/>
          </a:bodyPr>
          <a:lstStyle/>
          <a:p>
            <a:pPr>
              <a:spcAft>
                <a:spcPts val="600"/>
              </a:spcAft>
            </a:pPr>
            <a:r>
              <a:rPr lang="en-US" sz="2800" dirty="0"/>
              <a:t>Understand Empathy and how to see a situation through another’s point of view</a:t>
            </a:r>
            <a:endParaRPr lang="en-US" sz="2800"/>
          </a:p>
        </p:txBody>
      </p:sp>
      <p:sp>
        <p:nvSpPr>
          <p:cNvPr id="9" name="TextBox 8">
            <a:extLst>
              <a:ext uri="{FF2B5EF4-FFF2-40B4-BE49-F238E27FC236}">
                <a16:creationId xmlns:a16="http://schemas.microsoft.com/office/drawing/2014/main" id="{65C3C356-4F0F-1446-B559-E26C89972892}"/>
              </a:ext>
            </a:extLst>
          </p:cNvPr>
          <p:cNvSpPr txBox="1"/>
          <p:nvPr/>
        </p:nvSpPr>
        <p:spPr>
          <a:xfrm>
            <a:off x="4776788" y="5375275"/>
            <a:ext cx="6780213" cy="835025"/>
          </a:xfrm>
          <a:prstGeom prst="rect">
            <a:avLst/>
          </a:prstGeom>
          <a:noFill/>
        </p:spPr>
        <p:txBody>
          <a:bodyPr wrap="square" rtlCol="0" anchor="t">
            <a:normAutofit/>
          </a:bodyPr>
          <a:lstStyle/>
          <a:p>
            <a:pPr>
              <a:spcAft>
                <a:spcPts val="600"/>
              </a:spcAft>
            </a:pPr>
            <a:r>
              <a:rPr lang="en-US" sz="2800"/>
              <a:t>Embrace our differences</a:t>
            </a:r>
          </a:p>
        </p:txBody>
      </p:sp>
    </p:spTree>
    <p:extLst>
      <p:ext uri="{BB962C8B-B14F-4D97-AF65-F5344CB8AC3E}">
        <p14:creationId xmlns:p14="http://schemas.microsoft.com/office/powerpoint/2010/main" val="116648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0290" name="Title 4"/>
          <p:cNvSpPr>
            <a:spLocks noGrp="1"/>
          </p:cNvSpPr>
          <p:nvPr>
            <p:ph type="title" idx="4294967295"/>
          </p:nvPr>
        </p:nvSpPr>
        <p:spPr bwMode="auto">
          <a:xfrm>
            <a:off x="640079" y="2053641"/>
            <a:ext cx="3669161" cy="2760098"/>
          </a:xfrm>
        </p:spPr>
        <p:txBody>
          <a:bodyPr vert="horz" lIns="91440" tIns="45720" rIns="91440" bIns="45720" numCol="1" rtlCol="0" anchor="ctr" anchorCtr="0" compatLnSpc="1">
            <a:prstTxWarp prst="textNoShape">
              <a:avLst/>
            </a:prstTxWarp>
            <a:normAutofit/>
          </a:bodyPr>
          <a:lstStyle/>
          <a:p>
            <a:pPr>
              <a:defRPr/>
            </a:pPr>
            <a:r>
              <a:rPr lang="en-US" kern="1200">
                <a:solidFill>
                  <a:srgbClr val="FFFFFF"/>
                </a:solidFill>
                <a:effectLst/>
                <a:latin typeface="+mj-lt"/>
                <a:ea typeface="+mj-ea"/>
                <a:cs typeface="+mj-cs"/>
              </a:rPr>
              <a:t>Lesson Overview</a:t>
            </a:r>
          </a:p>
        </p:txBody>
      </p:sp>
      <p:sp>
        <p:nvSpPr>
          <p:cNvPr id="19459" name="Content Placeholder 2"/>
          <p:cNvSpPr>
            <a:spLocks noGrp="1"/>
          </p:cNvSpPr>
          <p:nvPr>
            <p:ph idx="4294967295"/>
          </p:nvPr>
        </p:nvSpPr>
        <p:spPr>
          <a:xfrm>
            <a:off x="6090574" y="801866"/>
            <a:ext cx="5306084" cy="5230634"/>
          </a:xfrm>
        </p:spPr>
        <p:txBody>
          <a:bodyPr vert="horz" lIns="91440" tIns="45720" rIns="91440" bIns="45720" rtlCol="0" anchor="ctr">
            <a:normAutofit/>
          </a:bodyPr>
          <a:lstStyle/>
          <a:p>
            <a:pPr marL="514350"/>
            <a:r>
              <a:rPr lang="en-US" sz="2400" b="1" u="sng" dirty="0">
                <a:solidFill>
                  <a:srgbClr val="000000"/>
                </a:solidFill>
              </a:rPr>
              <a:t>Purpose:</a:t>
            </a:r>
          </a:p>
          <a:p>
            <a:pPr marL="514350"/>
            <a:r>
              <a:rPr lang="en-US" sz="2400" dirty="0">
                <a:solidFill>
                  <a:srgbClr val="000000"/>
                </a:solidFill>
              </a:rPr>
              <a:t>Understand EI and the relationship between ourselves and others</a:t>
            </a:r>
          </a:p>
          <a:p>
            <a:pPr marL="514350"/>
            <a:r>
              <a:rPr lang="en-US" sz="2400" dirty="0">
                <a:solidFill>
                  <a:srgbClr val="000000"/>
                </a:solidFill>
              </a:rPr>
              <a:t>Understand the differences between EI and IQ</a:t>
            </a:r>
          </a:p>
          <a:p>
            <a:pPr marL="514350"/>
            <a:r>
              <a:rPr lang="en-US" sz="2400" dirty="0">
                <a:solidFill>
                  <a:srgbClr val="000000"/>
                </a:solidFill>
              </a:rPr>
              <a:t>Understand the elements of EI</a:t>
            </a:r>
          </a:p>
          <a:p>
            <a:pPr marL="514350"/>
            <a:r>
              <a:rPr lang="en-US" sz="2400" dirty="0">
                <a:solidFill>
                  <a:srgbClr val="000000"/>
                </a:solidFill>
              </a:rPr>
              <a:t>Good and Bad EI</a:t>
            </a:r>
          </a:p>
          <a:p>
            <a:pPr marL="514350"/>
            <a:r>
              <a:rPr lang="en-US" sz="2400" dirty="0">
                <a:solidFill>
                  <a:srgbClr val="000000"/>
                </a:solidFill>
              </a:rPr>
              <a:t>EI and You – what can I do?</a:t>
            </a:r>
          </a:p>
          <a:p>
            <a:pPr marL="514350"/>
            <a:endParaRPr lang="en-US" sz="2400" dirty="0">
              <a:solidFill>
                <a:srgbClr val="000000"/>
              </a:solidFill>
            </a:endParaRPr>
          </a:p>
          <a:p>
            <a:pPr marL="514350"/>
            <a:endParaRPr lang="en-US" sz="2400" dirty="0">
              <a:solidFill>
                <a:srgbClr val="000000"/>
              </a:solidFill>
            </a:endParaRPr>
          </a:p>
          <a:p>
            <a:pPr marL="514350"/>
            <a:endParaRPr lang="en-US" sz="2400" dirty="0">
              <a:solidFill>
                <a:srgbClr val="000000"/>
              </a:solidFill>
            </a:endParaRPr>
          </a:p>
        </p:txBody>
      </p:sp>
    </p:spTree>
    <p:extLst>
      <p:ext uri="{BB962C8B-B14F-4D97-AF65-F5344CB8AC3E}">
        <p14:creationId xmlns:p14="http://schemas.microsoft.com/office/powerpoint/2010/main" val="390635994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6" name="Rectangle 1026"/>
          <p:cNvSpPr>
            <a:spLocks noChangeArrowheads="1"/>
          </p:cNvSpPr>
          <p:nvPr/>
        </p:nvSpPr>
        <p:spPr bwMode="auto">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lang="en-US" sz="5400" b="1">
                <a:effectLst>
                  <a:outerShdw blurRad="38100" dist="38100" dir="2700000" algn="tl">
                    <a:srgbClr val="000000"/>
                  </a:outerShdw>
                </a:effectLst>
                <a:latin typeface="+mj-lt"/>
                <a:ea typeface="+mj-ea"/>
                <a:cs typeface="+mj-cs"/>
              </a:rPr>
              <a:t>What does CCR mean?</a:t>
            </a:r>
          </a:p>
        </p:txBody>
      </p:sp>
      <p:sp>
        <p:nvSpPr>
          <p:cNvPr id="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Rectangle 1027"/>
          <p:cNvSpPr>
            <a:spLocks noChangeArrowheads="1"/>
          </p:cNvSpPr>
          <p:nvPr/>
        </p:nvSpPr>
        <p:spPr bwMode="auto">
          <a:xfrm>
            <a:off x="640080" y="2872899"/>
            <a:ext cx="4243589" cy="3320668"/>
          </a:xfrm>
          <a:prstGeom prst="rect">
            <a:avLst/>
          </a:prstGeom>
        </p:spPr>
        <p:txBody>
          <a:bodyPr vert="horz" lIns="91440" tIns="45720" rIns="91440" bIns="45720" rtlCol="0">
            <a:normAutofit/>
          </a:bodyPr>
          <a:lstStyle/>
          <a:p>
            <a:pPr marL="342900" indent="-228600">
              <a:lnSpc>
                <a:spcPct val="90000"/>
              </a:lnSpc>
              <a:spcBef>
                <a:spcPct val="20000"/>
              </a:spcBef>
              <a:buClr>
                <a:schemeClr val="hlink"/>
              </a:buClr>
              <a:buFont typeface="Arial" panose="020B0604020202020204" pitchFamily="34" charset="0"/>
              <a:buChar char="•"/>
            </a:pPr>
            <a:r>
              <a:rPr lang="en-US" sz="2200"/>
              <a:t>Compassion </a:t>
            </a:r>
          </a:p>
          <a:p>
            <a:pPr indent="-228600">
              <a:lnSpc>
                <a:spcPct val="90000"/>
              </a:lnSpc>
              <a:spcBef>
                <a:spcPct val="20000"/>
              </a:spcBef>
              <a:buClr>
                <a:schemeClr val="hlink"/>
              </a:buClr>
              <a:buFont typeface="Arial" panose="020B0604020202020204" pitchFamily="34" charset="0"/>
              <a:buChar char="•"/>
            </a:pPr>
            <a:endParaRPr lang="en-US" sz="2200"/>
          </a:p>
          <a:p>
            <a:pPr marL="342900" indent="-228600">
              <a:lnSpc>
                <a:spcPct val="90000"/>
              </a:lnSpc>
              <a:spcBef>
                <a:spcPct val="20000"/>
              </a:spcBef>
              <a:buClr>
                <a:schemeClr val="hlink"/>
              </a:buClr>
              <a:buFont typeface="Arial" panose="020B0604020202020204" pitchFamily="34" charset="0"/>
              <a:buChar char="•"/>
            </a:pPr>
            <a:r>
              <a:rPr lang="en-US" sz="2200"/>
              <a:t>Consideration </a:t>
            </a:r>
          </a:p>
          <a:p>
            <a:pPr marL="342900" indent="-228600">
              <a:lnSpc>
                <a:spcPct val="90000"/>
              </a:lnSpc>
              <a:spcBef>
                <a:spcPct val="20000"/>
              </a:spcBef>
              <a:buClr>
                <a:schemeClr val="hlink"/>
              </a:buClr>
              <a:buFont typeface="Arial" panose="020B0604020202020204" pitchFamily="34" charset="0"/>
              <a:buChar char="•"/>
            </a:pPr>
            <a:endParaRPr lang="en-US" sz="2200"/>
          </a:p>
          <a:p>
            <a:pPr marL="342900" indent="-228600">
              <a:lnSpc>
                <a:spcPct val="90000"/>
              </a:lnSpc>
              <a:spcBef>
                <a:spcPct val="20000"/>
              </a:spcBef>
              <a:buClr>
                <a:schemeClr val="hlink"/>
              </a:buClr>
              <a:buFont typeface="Arial" panose="020B0604020202020204" pitchFamily="34" charset="0"/>
              <a:buChar char="•"/>
            </a:pPr>
            <a:r>
              <a:rPr lang="en-US" sz="2200"/>
              <a:t>Respect </a:t>
            </a:r>
          </a:p>
          <a:p>
            <a:pPr marL="342900" indent="-228600">
              <a:lnSpc>
                <a:spcPct val="90000"/>
              </a:lnSpc>
              <a:spcBef>
                <a:spcPct val="20000"/>
              </a:spcBef>
              <a:buClr>
                <a:schemeClr val="hlink"/>
              </a:buClr>
              <a:buFont typeface="Arial" panose="020B0604020202020204" pitchFamily="34" charset="0"/>
              <a:buChar char="•"/>
            </a:pPr>
            <a:endParaRPr lang="en-US" sz="2200"/>
          </a:p>
          <a:p>
            <a:pPr marL="342900" indent="-228600">
              <a:lnSpc>
                <a:spcPct val="90000"/>
              </a:lnSpc>
              <a:spcBef>
                <a:spcPct val="20000"/>
              </a:spcBef>
              <a:buClr>
                <a:schemeClr val="hlink"/>
              </a:buClr>
              <a:buFont typeface="Arial" panose="020B0604020202020204" pitchFamily="34" charset="0"/>
              <a:buChar char="•"/>
            </a:pPr>
            <a:r>
              <a:rPr lang="en-US" sz="2200"/>
              <a:t>See those around you – understand their contributions and recognize their value</a:t>
            </a:r>
          </a:p>
        </p:txBody>
      </p:sp>
      <p:pic>
        <p:nvPicPr>
          <p:cNvPr id="3" name="Picture 2">
            <a:extLst>
              <a:ext uri="{FF2B5EF4-FFF2-40B4-BE49-F238E27FC236}">
                <a16:creationId xmlns:a16="http://schemas.microsoft.com/office/drawing/2014/main" id="{0FAB619B-9FAA-1545-B307-4E81FB42A1D0}"/>
              </a:ext>
            </a:extLst>
          </p:cNvPr>
          <p:cNvPicPr>
            <a:picLocks noChangeAspect="1"/>
          </p:cNvPicPr>
          <p:nvPr/>
        </p:nvPicPr>
        <p:blipFill rotWithShape="1">
          <a:blip r:embed="rId3"/>
          <a:srcRect t="6894" b="2581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7656" name="Text Box 8"/>
          <p:cNvSpPr txBox="1">
            <a:spLocks noChangeArrowheads="1"/>
          </p:cNvSpPr>
          <p:nvPr/>
        </p:nvSpPr>
        <p:spPr bwMode="auto">
          <a:xfrm>
            <a:off x="2057400" y="4038601"/>
            <a:ext cx="5791200" cy="366713"/>
          </a:xfrm>
          <a:prstGeom prst="rect">
            <a:avLst/>
          </a:prstGeom>
          <a:noFill/>
          <a:ln w="9525">
            <a:noFill/>
            <a:miter lim="800000"/>
            <a:headEnd/>
            <a:tailEnd/>
          </a:ln>
        </p:spPr>
        <p:txBody>
          <a:bodyPr>
            <a:spAutoFit/>
          </a:bodyPr>
          <a:lstStyle/>
          <a:p>
            <a:pPr>
              <a:spcBef>
                <a:spcPct val="50000"/>
              </a:spcBef>
            </a:pPr>
            <a:endParaRPr lang="en-US">
              <a:ea typeface="MS PGothic" pitchFamily="34" charset="-128"/>
            </a:endParaRPr>
          </a:p>
        </p:txBody>
      </p:sp>
    </p:spTree>
    <p:extLst>
      <p:ext uri="{BB962C8B-B14F-4D97-AF65-F5344CB8AC3E}">
        <p14:creationId xmlns:p14="http://schemas.microsoft.com/office/powerpoint/2010/main" val="258722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5"/>
          <p:cNvSpPr>
            <a:spLocks noGrp="1" noChangeArrowheads="1"/>
          </p:cNvSpPr>
          <p:nvPr>
            <p:ph type="title" idx="4294967295"/>
          </p:nvPr>
        </p:nvSpPr>
        <p:spPr>
          <a:xfrm>
            <a:off x="648929" y="629266"/>
            <a:ext cx="5127031" cy="1676603"/>
          </a:xfrm>
        </p:spPr>
        <p:txBody>
          <a:bodyPr vert="horz" lIns="91440" tIns="45720" rIns="91440" bIns="45720" rtlCol="0" anchor="ctr">
            <a:normAutofit/>
          </a:bodyPr>
          <a:lstStyle/>
          <a:p>
            <a:pPr>
              <a:defRPr/>
            </a:pPr>
            <a:r>
              <a:rPr lang="en-US" dirty="0"/>
              <a:t>What is the opposite of CCR</a:t>
            </a:r>
          </a:p>
        </p:txBody>
      </p:sp>
      <p:sp>
        <p:nvSpPr>
          <p:cNvPr id="28675" name="Rectangle 6"/>
          <p:cNvSpPr>
            <a:spLocks noGrp="1" noChangeArrowheads="1"/>
          </p:cNvSpPr>
          <p:nvPr>
            <p:ph type="body" sz="half" idx="4294967295"/>
          </p:nvPr>
        </p:nvSpPr>
        <p:spPr>
          <a:xfrm>
            <a:off x="648930" y="2438400"/>
            <a:ext cx="5127029" cy="3785419"/>
          </a:xfrm>
        </p:spPr>
        <p:txBody>
          <a:bodyPr vert="horz" lIns="91440" tIns="45720" rIns="91440" bIns="45720" rtlCol="0">
            <a:normAutofit/>
          </a:bodyPr>
          <a:lstStyle/>
          <a:p>
            <a:endParaRPr lang="en-US" sz="2000" dirty="0"/>
          </a:p>
          <a:p>
            <a:pPr marL="109537"/>
            <a:r>
              <a:rPr lang="en-US" sz="2000" dirty="0"/>
              <a:t>The opposite of CCR is a proven environment for dysfunction. </a:t>
            </a:r>
          </a:p>
          <a:p>
            <a:pPr marL="109537"/>
            <a:r>
              <a:rPr lang="en-US" sz="2000" dirty="0"/>
              <a:t>Dysfunction in an organization stems from;</a:t>
            </a:r>
          </a:p>
          <a:p>
            <a:pPr marL="109537"/>
            <a:r>
              <a:rPr lang="en-US" sz="2000" dirty="0"/>
              <a:t>Misunderstanding</a:t>
            </a:r>
          </a:p>
          <a:p>
            <a:pPr marL="109537"/>
            <a:r>
              <a:rPr lang="en-US" sz="2000" dirty="0"/>
              <a:t>Mistreatment</a:t>
            </a:r>
          </a:p>
          <a:p>
            <a:pPr marL="109537"/>
            <a:r>
              <a:rPr lang="en-US" sz="2000" dirty="0"/>
              <a:t>Disrespect</a:t>
            </a:r>
          </a:p>
          <a:p>
            <a:pPr marL="109537"/>
            <a:endParaRPr lang="en-US" sz="2000" dirty="0"/>
          </a:p>
          <a:p>
            <a:pPr marL="0" indent="0">
              <a:buNone/>
            </a:pPr>
            <a:endParaRPr lang="en-US" sz="2000" dirty="0"/>
          </a:p>
        </p:txBody>
      </p:sp>
      <p:pic>
        <p:nvPicPr>
          <p:cNvPr id="3" name="Picture 2" descr="A picture containing text, newspaper, person, photo&#10;&#10;Description automatically generated">
            <a:extLst>
              <a:ext uri="{FF2B5EF4-FFF2-40B4-BE49-F238E27FC236}">
                <a16:creationId xmlns:a16="http://schemas.microsoft.com/office/drawing/2014/main" id="{643C6BBD-BFA1-DD4D-973C-4F0616301353}"/>
              </a:ext>
            </a:extLst>
          </p:cNvPr>
          <p:cNvPicPr>
            <a:picLocks noChangeAspect="1"/>
          </p:cNvPicPr>
          <p:nvPr/>
        </p:nvPicPr>
        <p:blipFill rotWithShape="1">
          <a:blip r:embed="rId2"/>
          <a:srcRect t="1074" r="-1" b="4364"/>
          <a:stretch/>
        </p:blipFill>
        <p:spPr>
          <a:xfrm>
            <a:off x="6090613" y="640082"/>
            <a:ext cx="5461724" cy="5577837"/>
          </a:xfrm>
          <a:prstGeom prst="rect">
            <a:avLst/>
          </a:prstGeom>
          <a:effectLst/>
        </p:spPr>
      </p:pic>
    </p:spTree>
    <p:extLst>
      <p:ext uri="{BB962C8B-B14F-4D97-AF65-F5344CB8AC3E}">
        <p14:creationId xmlns:p14="http://schemas.microsoft.com/office/powerpoint/2010/main" val="115512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D35599-039D-7940-AC81-760E6C5BA647}"/>
              </a:ext>
            </a:extLst>
          </p:cNvPr>
          <p:cNvPicPr>
            <a:picLocks noChangeAspect="1"/>
          </p:cNvPicPr>
          <p:nvPr/>
        </p:nvPicPr>
        <p:blipFill>
          <a:blip r:embed="rId2"/>
          <a:stretch>
            <a:fillRect/>
          </a:stretch>
        </p:blipFill>
        <p:spPr>
          <a:xfrm>
            <a:off x="986246" y="321734"/>
            <a:ext cx="4368676" cy="2905170"/>
          </a:xfrm>
          <a:prstGeom prst="rect">
            <a:avLst/>
          </a:prstGeom>
        </p:spPr>
      </p:pic>
      <p:sp>
        <p:nvSpPr>
          <p:cNvPr id="10" name="Rectangle 9">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21645E-9680-224E-BA0C-88368706CEEE}"/>
              </a:ext>
            </a:extLst>
          </p:cNvPr>
          <p:cNvPicPr>
            <a:picLocks noChangeAspect="1"/>
          </p:cNvPicPr>
          <p:nvPr/>
        </p:nvPicPr>
        <p:blipFill>
          <a:blip r:embed="rId3"/>
          <a:stretch>
            <a:fillRect/>
          </a:stretch>
        </p:blipFill>
        <p:spPr>
          <a:xfrm>
            <a:off x="6927551" y="321734"/>
            <a:ext cx="3873560" cy="2905170"/>
          </a:xfrm>
          <a:prstGeom prst="rect">
            <a:avLst/>
          </a:prstGeom>
        </p:spPr>
      </p:pic>
      <p:sp>
        <p:nvSpPr>
          <p:cNvPr id="12" name="Rectangle 11">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956E197-6815-0F40-AFCE-6C337785AC4F}"/>
              </a:ext>
            </a:extLst>
          </p:cNvPr>
          <p:cNvPicPr>
            <a:picLocks noChangeAspect="1"/>
          </p:cNvPicPr>
          <p:nvPr/>
        </p:nvPicPr>
        <p:blipFill>
          <a:blip r:embed="rId4"/>
          <a:stretch>
            <a:fillRect/>
          </a:stretch>
        </p:blipFill>
        <p:spPr>
          <a:xfrm>
            <a:off x="457201" y="4109176"/>
            <a:ext cx="5426764" cy="1804399"/>
          </a:xfrm>
          <a:prstGeom prst="rect">
            <a:avLst/>
          </a:prstGeom>
        </p:spPr>
      </p:pic>
      <p:pic>
        <p:nvPicPr>
          <p:cNvPr id="2" name="Picture 1">
            <a:extLst>
              <a:ext uri="{FF2B5EF4-FFF2-40B4-BE49-F238E27FC236}">
                <a16:creationId xmlns:a16="http://schemas.microsoft.com/office/drawing/2014/main" id="{EFD00EF0-D82C-B048-8D36-032D86B59D9E}"/>
              </a:ext>
            </a:extLst>
          </p:cNvPr>
          <p:cNvPicPr>
            <a:picLocks noChangeAspect="1"/>
          </p:cNvPicPr>
          <p:nvPr/>
        </p:nvPicPr>
        <p:blipFill>
          <a:blip r:embed="rId5"/>
          <a:stretch>
            <a:fillRect/>
          </a:stretch>
        </p:blipFill>
        <p:spPr>
          <a:xfrm>
            <a:off x="6945406" y="3631096"/>
            <a:ext cx="3837851" cy="2760560"/>
          </a:xfrm>
          <a:prstGeom prst="rect">
            <a:avLst/>
          </a:prstGeom>
        </p:spPr>
      </p:pic>
    </p:spTree>
    <p:extLst>
      <p:ext uri="{BB962C8B-B14F-4D97-AF65-F5344CB8AC3E}">
        <p14:creationId xmlns:p14="http://schemas.microsoft.com/office/powerpoint/2010/main" val="515957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DF9F90-0BBE-D44A-AC04-FD97CA6AC2C5}"/>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dirty="0"/>
              <a:t>The biggest step is self-assessment.</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It takes courage to look in the mirror and recognize your faults.</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Then take the steps to correct the bad behaviors and focus</a:t>
            </a:r>
          </a:p>
          <a:p>
            <a:pPr indent="-228600">
              <a:lnSpc>
                <a:spcPct val="90000"/>
              </a:lnSpc>
              <a:spcAft>
                <a:spcPts val="600"/>
              </a:spcAft>
              <a:buFont typeface="Arial" panose="020B0604020202020204" pitchFamily="34" charset="0"/>
              <a:buChar char="•"/>
            </a:pPr>
            <a:r>
              <a:rPr lang="en-US" sz="1700" dirty="0"/>
              <a:t>On better ones. </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Lile Michael Jackson said – </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i="1" dirty="0"/>
              <a:t>I'm starting with the man in the mirror </a:t>
            </a:r>
            <a:br>
              <a:rPr lang="en-US" sz="1700" i="1" dirty="0"/>
            </a:br>
            <a:r>
              <a:rPr lang="en-US" sz="1700" i="1" dirty="0"/>
              <a:t>I'm asking him to change his ways </a:t>
            </a:r>
            <a:br>
              <a:rPr lang="en-US" sz="1700" i="1" dirty="0"/>
            </a:br>
            <a:r>
              <a:rPr lang="en-US" sz="1700" i="1" dirty="0"/>
              <a:t>And no message could've been any clearer</a:t>
            </a:r>
            <a:br>
              <a:rPr lang="en-US" sz="1700" i="1" dirty="0"/>
            </a:br>
            <a:r>
              <a:rPr lang="en-US" sz="1700" i="1" dirty="0"/>
              <a:t>If you </a:t>
            </a:r>
            <a:r>
              <a:rPr lang="en-US" sz="1700" i="1" dirty="0" err="1"/>
              <a:t>wanna</a:t>
            </a:r>
            <a:r>
              <a:rPr lang="en-US" sz="1700" i="1" dirty="0"/>
              <a:t> make the world a better place</a:t>
            </a:r>
            <a:br>
              <a:rPr lang="en-US" sz="1700" i="1" dirty="0"/>
            </a:br>
            <a:r>
              <a:rPr lang="en-US" sz="1700" i="1" dirty="0"/>
              <a:t>Take a look at yourself and then make a change</a:t>
            </a:r>
          </a:p>
        </p:txBody>
      </p:sp>
      <p:pic>
        <p:nvPicPr>
          <p:cNvPr id="3" name="Picture 2" descr="A person wearing glasses&#10;&#10;Description automatically generated with low confidence">
            <a:extLst>
              <a:ext uri="{FF2B5EF4-FFF2-40B4-BE49-F238E27FC236}">
                <a16:creationId xmlns:a16="http://schemas.microsoft.com/office/drawing/2014/main" id="{8C3E07DF-63D6-704B-9374-C2FC90D754F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69" r="37220" b="2"/>
          <a:stretch/>
        </p:blipFill>
        <p:spPr>
          <a:xfrm>
            <a:off x="7675658" y="2093976"/>
            <a:ext cx="3941064" cy="4096512"/>
          </a:xfrm>
          <a:prstGeom prst="rect">
            <a:avLst/>
          </a:prstGeom>
        </p:spPr>
      </p:pic>
    </p:spTree>
    <p:extLst>
      <p:ext uri="{BB962C8B-B14F-4D97-AF65-F5344CB8AC3E}">
        <p14:creationId xmlns:p14="http://schemas.microsoft.com/office/powerpoint/2010/main" val="122930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ABCF964-BA4E-9544-999B-222078F3C4DF}"/>
              </a:ext>
            </a:extLst>
          </p:cNvPr>
          <p:cNvSpPr txBox="1"/>
          <p:nvPr/>
        </p:nvSpPr>
        <p:spPr>
          <a:xfrm>
            <a:off x="526073"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kern="1200">
                <a:solidFill>
                  <a:srgbClr val="FFFFFF"/>
                </a:solidFill>
                <a:latin typeface="+mj-lt"/>
                <a:ea typeface="+mj-ea"/>
                <a:cs typeface="+mj-cs"/>
              </a:rPr>
              <a:t>What’s Your Takeaway?</a:t>
            </a:r>
          </a:p>
        </p:txBody>
      </p:sp>
      <p:pic>
        <p:nvPicPr>
          <p:cNvPr id="3" name="Picture 2">
            <a:extLst>
              <a:ext uri="{FF2B5EF4-FFF2-40B4-BE49-F238E27FC236}">
                <a16:creationId xmlns:a16="http://schemas.microsoft.com/office/drawing/2014/main" id="{880DF260-0D0E-6D4D-A43B-D9B41632FB10}"/>
              </a:ext>
            </a:extLst>
          </p:cNvPr>
          <p:cNvPicPr>
            <a:picLocks noChangeAspect="1"/>
          </p:cNvPicPr>
          <p:nvPr/>
        </p:nvPicPr>
        <p:blipFill>
          <a:blip r:embed="rId2"/>
          <a:stretch>
            <a:fillRect/>
          </a:stretch>
        </p:blipFill>
        <p:spPr>
          <a:xfrm>
            <a:off x="320040" y="685120"/>
            <a:ext cx="10829741" cy="3455721"/>
          </a:xfrm>
          <a:prstGeom prst="rect">
            <a:avLst/>
          </a:prstGeom>
        </p:spPr>
      </p:pic>
      <p:cxnSp>
        <p:nvCxnSpPr>
          <p:cNvPr id="10" name="Straight Connector 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32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4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DB0BC7A7-C09C-1F45-B0DF-0167337F74C7}"/>
              </a:ext>
            </a:extLst>
          </p:cNvPr>
          <p:cNvPicPr>
            <a:picLocks noChangeAspect="1"/>
          </p:cNvPicPr>
          <p:nvPr/>
        </p:nvPicPr>
        <p:blipFill>
          <a:blip r:embed="rId3"/>
          <a:stretch>
            <a:fillRect/>
          </a:stretch>
        </p:blipFill>
        <p:spPr>
          <a:xfrm>
            <a:off x="3744548" y="1176793"/>
            <a:ext cx="4445812" cy="4548146"/>
          </a:xfrm>
          <a:prstGeom prst="rect">
            <a:avLst/>
          </a:prstGeom>
        </p:spPr>
      </p:pic>
    </p:spTree>
    <p:extLst>
      <p:ext uri="{BB962C8B-B14F-4D97-AF65-F5344CB8AC3E}">
        <p14:creationId xmlns:p14="http://schemas.microsoft.com/office/powerpoint/2010/main" val="391576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82C4-AA5B-0A4A-B78A-9AC983DC0062}"/>
              </a:ext>
            </a:extLst>
          </p:cNvPr>
          <p:cNvSpPr>
            <a:spLocks noGrp="1"/>
          </p:cNvSpPr>
          <p:nvPr>
            <p:ph type="title" idx="4294967295"/>
          </p:nvPr>
        </p:nvSpPr>
        <p:spPr>
          <a:xfrm>
            <a:off x="838200" y="365125"/>
            <a:ext cx="10515600" cy="1325563"/>
          </a:xfrm>
        </p:spPr>
        <p:txBody>
          <a:bodyPr/>
          <a:lstStyle/>
          <a:p>
            <a:r>
              <a:rPr lang="en-US" dirty="0"/>
              <a:t>Ground rules</a:t>
            </a:r>
          </a:p>
        </p:txBody>
      </p:sp>
      <p:pic>
        <p:nvPicPr>
          <p:cNvPr id="6" name="Picture 5" descr="A small white dog&#10;&#10;Description automatically generated">
            <a:extLst>
              <a:ext uri="{FF2B5EF4-FFF2-40B4-BE49-F238E27FC236}">
                <a16:creationId xmlns:a16="http://schemas.microsoft.com/office/drawing/2014/main" id="{532466A3-C5C6-D441-A01A-22B65AC1A7B2}"/>
              </a:ext>
            </a:extLst>
          </p:cNvPr>
          <p:cNvPicPr>
            <a:picLocks noChangeAspect="1"/>
          </p:cNvPicPr>
          <p:nvPr/>
        </p:nvPicPr>
        <p:blipFill>
          <a:blip r:embed="rId2"/>
          <a:stretch>
            <a:fillRect/>
          </a:stretch>
        </p:blipFill>
        <p:spPr>
          <a:xfrm>
            <a:off x="8437224" y="1291857"/>
            <a:ext cx="2532040" cy="1830177"/>
          </a:xfrm>
          <a:prstGeom prst="rect">
            <a:avLst/>
          </a:prstGeom>
        </p:spPr>
      </p:pic>
      <p:pic>
        <p:nvPicPr>
          <p:cNvPr id="7" name="Picture 6">
            <a:extLst>
              <a:ext uri="{FF2B5EF4-FFF2-40B4-BE49-F238E27FC236}">
                <a16:creationId xmlns:a16="http://schemas.microsoft.com/office/drawing/2014/main" id="{DDDB2920-AC57-454E-8810-1B2E56988B5B}"/>
              </a:ext>
            </a:extLst>
          </p:cNvPr>
          <p:cNvPicPr>
            <a:picLocks noChangeAspect="1"/>
          </p:cNvPicPr>
          <p:nvPr/>
        </p:nvPicPr>
        <p:blipFill>
          <a:blip r:embed="rId3"/>
          <a:stretch>
            <a:fillRect/>
          </a:stretch>
        </p:blipFill>
        <p:spPr>
          <a:xfrm>
            <a:off x="1057401" y="1973424"/>
            <a:ext cx="2268009" cy="1421498"/>
          </a:xfrm>
          <a:prstGeom prst="rect">
            <a:avLst/>
          </a:prstGeom>
        </p:spPr>
      </p:pic>
      <p:pic>
        <p:nvPicPr>
          <p:cNvPr id="8" name="Picture 7">
            <a:extLst>
              <a:ext uri="{FF2B5EF4-FFF2-40B4-BE49-F238E27FC236}">
                <a16:creationId xmlns:a16="http://schemas.microsoft.com/office/drawing/2014/main" id="{D845B699-092A-B444-ABA6-3C3A6DCF3656}"/>
              </a:ext>
            </a:extLst>
          </p:cNvPr>
          <p:cNvPicPr>
            <a:picLocks noChangeAspect="1"/>
          </p:cNvPicPr>
          <p:nvPr/>
        </p:nvPicPr>
        <p:blipFill>
          <a:blip r:embed="rId4"/>
          <a:stretch>
            <a:fillRect/>
          </a:stretch>
        </p:blipFill>
        <p:spPr>
          <a:xfrm>
            <a:off x="4402124" y="4333148"/>
            <a:ext cx="2242639" cy="2242639"/>
          </a:xfrm>
          <a:prstGeom prst="rect">
            <a:avLst/>
          </a:prstGeom>
        </p:spPr>
      </p:pic>
      <p:sp>
        <p:nvSpPr>
          <p:cNvPr id="9" name="TextBox 8">
            <a:extLst>
              <a:ext uri="{FF2B5EF4-FFF2-40B4-BE49-F238E27FC236}">
                <a16:creationId xmlns:a16="http://schemas.microsoft.com/office/drawing/2014/main" id="{9620BAF2-943E-5F44-9086-6B34A55DFF20}"/>
              </a:ext>
            </a:extLst>
          </p:cNvPr>
          <p:cNvSpPr txBox="1"/>
          <p:nvPr/>
        </p:nvSpPr>
        <p:spPr>
          <a:xfrm>
            <a:off x="701751" y="3429000"/>
            <a:ext cx="3230628" cy="646331"/>
          </a:xfrm>
          <a:prstGeom prst="rect">
            <a:avLst/>
          </a:prstGeom>
          <a:noFill/>
        </p:spPr>
        <p:txBody>
          <a:bodyPr wrap="none" rtlCol="0">
            <a:spAutoFit/>
          </a:bodyPr>
          <a:lstStyle/>
          <a:p>
            <a:r>
              <a:rPr lang="en-US" dirty="0"/>
              <a:t>We are in a non judgement zone</a:t>
            </a:r>
          </a:p>
          <a:p>
            <a:r>
              <a:rPr lang="en-US" dirty="0"/>
              <a:t>You a free to speak without fear</a:t>
            </a:r>
          </a:p>
        </p:txBody>
      </p:sp>
      <p:sp>
        <p:nvSpPr>
          <p:cNvPr id="10" name="TextBox 9">
            <a:extLst>
              <a:ext uri="{FF2B5EF4-FFF2-40B4-BE49-F238E27FC236}">
                <a16:creationId xmlns:a16="http://schemas.microsoft.com/office/drawing/2014/main" id="{534CED87-5AAE-B341-9EF4-43CA30AC1CBC}"/>
              </a:ext>
            </a:extLst>
          </p:cNvPr>
          <p:cNvSpPr txBox="1"/>
          <p:nvPr/>
        </p:nvSpPr>
        <p:spPr>
          <a:xfrm>
            <a:off x="8437224" y="3222486"/>
            <a:ext cx="2779928" cy="646331"/>
          </a:xfrm>
          <a:prstGeom prst="rect">
            <a:avLst/>
          </a:prstGeom>
          <a:noFill/>
        </p:spPr>
        <p:txBody>
          <a:bodyPr wrap="none" rtlCol="0">
            <a:spAutoFit/>
          </a:bodyPr>
          <a:lstStyle/>
          <a:p>
            <a:r>
              <a:rPr lang="en-US" dirty="0"/>
              <a:t>I may say some things that</a:t>
            </a:r>
          </a:p>
          <a:p>
            <a:r>
              <a:rPr lang="en-US" dirty="0"/>
              <a:t> you feel are uncomfortable</a:t>
            </a:r>
          </a:p>
        </p:txBody>
      </p:sp>
      <p:sp>
        <p:nvSpPr>
          <p:cNvPr id="11" name="TextBox 10">
            <a:extLst>
              <a:ext uri="{FF2B5EF4-FFF2-40B4-BE49-F238E27FC236}">
                <a16:creationId xmlns:a16="http://schemas.microsoft.com/office/drawing/2014/main" id="{59167B28-8F51-A944-B462-CA913029F904}"/>
              </a:ext>
            </a:extLst>
          </p:cNvPr>
          <p:cNvSpPr txBox="1"/>
          <p:nvPr/>
        </p:nvSpPr>
        <p:spPr>
          <a:xfrm>
            <a:off x="6923315" y="5261932"/>
            <a:ext cx="2532040" cy="646331"/>
          </a:xfrm>
          <a:prstGeom prst="rect">
            <a:avLst/>
          </a:prstGeom>
          <a:noFill/>
        </p:spPr>
        <p:txBody>
          <a:bodyPr wrap="none" rtlCol="0">
            <a:spAutoFit/>
          </a:bodyPr>
          <a:lstStyle/>
          <a:p>
            <a:r>
              <a:rPr lang="en-US" dirty="0"/>
              <a:t>We are not here to judge</a:t>
            </a:r>
          </a:p>
          <a:p>
            <a:r>
              <a:rPr lang="en-US" dirty="0"/>
              <a:t>But to learn and grow</a:t>
            </a:r>
          </a:p>
        </p:txBody>
      </p:sp>
      <p:pic>
        <p:nvPicPr>
          <p:cNvPr id="3" name="Picture 2">
            <a:extLst>
              <a:ext uri="{FF2B5EF4-FFF2-40B4-BE49-F238E27FC236}">
                <a16:creationId xmlns:a16="http://schemas.microsoft.com/office/drawing/2014/main" id="{FCAF9CBD-00D0-4442-9797-A9948EF04C09}"/>
              </a:ext>
            </a:extLst>
          </p:cNvPr>
          <p:cNvPicPr>
            <a:picLocks noChangeAspect="1"/>
          </p:cNvPicPr>
          <p:nvPr/>
        </p:nvPicPr>
        <p:blipFill>
          <a:blip r:embed="rId5"/>
          <a:stretch>
            <a:fillRect/>
          </a:stretch>
        </p:blipFill>
        <p:spPr>
          <a:xfrm>
            <a:off x="4297048" y="1690661"/>
            <a:ext cx="3168538" cy="2124361"/>
          </a:xfrm>
          <a:prstGeom prst="rect">
            <a:avLst/>
          </a:prstGeom>
        </p:spPr>
      </p:pic>
    </p:spTree>
    <p:extLst>
      <p:ext uri="{BB962C8B-B14F-4D97-AF65-F5344CB8AC3E}">
        <p14:creationId xmlns:p14="http://schemas.microsoft.com/office/powerpoint/2010/main" val="398464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8"/>
          <p:cNvSpPr>
            <a:spLocks noGrp="1" noChangeArrowheads="1"/>
          </p:cNvSpPr>
          <p:nvPr>
            <p:ph type="title" idx="4294967295"/>
          </p:nvPr>
        </p:nvSpPr>
        <p:spPr>
          <a:xfrm>
            <a:off x="836679" y="723898"/>
            <a:ext cx="6002110" cy="1495425"/>
          </a:xfrm>
        </p:spPr>
        <p:txBody>
          <a:bodyPr vert="horz" lIns="91440" tIns="45720" rIns="91440" bIns="45720" rtlCol="0" anchor="ctr">
            <a:normAutofit/>
          </a:bodyPr>
          <a:lstStyle/>
          <a:p>
            <a:pPr>
              <a:defRPr/>
            </a:pPr>
            <a:r>
              <a:rPr lang="en-US" sz="4000"/>
              <a:t>History of EI</a:t>
            </a:r>
          </a:p>
        </p:txBody>
      </p:sp>
      <p:sp>
        <p:nvSpPr>
          <p:cNvPr id="2" name="Rectangle 1">
            <a:extLst>
              <a:ext uri="{FF2B5EF4-FFF2-40B4-BE49-F238E27FC236}">
                <a16:creationId xmlns:a16="http://schemas.microsoft.com/office/drawing/2014/main" id="{CD711B2C-4AF4-BE41-9EEB-D30236D4C9C4}"/>
              </a:ext>
            </a:extLst>
          </p:cNvPr>
          <p:cNvSpPr/>
          <p:nvPr/>
        </p:nvSpPr>
        <p:spPr>
          <a:xfrm>
            <a:off x="836680" y="2405067"/>
            <a:ext cx="6002110" cy="372903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a:t>Abraham Harold Maslow</a:t>
            </a:r>
            <a:r>
              <a:rPr lang="en-US" sz="2000"/>
              <a:t> (</a:t>
            </a:r>
            <a:r>
              <a:rPr lang="en-US" sz="2000">
                <a:hlinkClick r:id="rId3" tooltip="Help:IPA/English"/>
              </a:rPr>
              <a:t>/ˈmæzloʊ/</a:t>
            </a:r>
            <a:r>
              <a:rPr lang="en-US" sz="2000"/>
              <a:t>; April 1, 1908 – June 8, 1970) was an American psychologist who was best known for creating </a:t>
            </a:r>
            <a:r>
              <a:rPr lang="en-US" sz="2000">
                <a:hlinkClick r:id="rId4" tooltip="Maslow's hierarchy of needs"/>
              </a:rPr>
              <a:t>Maslow's hierarchy of needs</a:t>
            </a:r>
            <a:r>
              <a:rPr lang="en-US" sz="2000"/>
              <a:t>, a theory of psychological health predicated on fulfilling innate human needs in priority, culminating in self-actualization.</a:t>
            </a:r>
            <a:r>
              <a:rPr lang="en-US" sz="2000" baseline="30000">
                <a:hlinkClick r:id="rId5"/>
              </a:rPr>
              <a:t>[2]</a:t>
            </a:r>
            <a:r>
              <a:rPr lang="en-US" sz="2000"/>
              <a:t> Maslow was a </a:t>
            </a:r>
            <a:r>
              <a:rPr lang="en-US" sz="2000">
                <a:hlinkClick r:id="rId6" tooltip="Psychology"/>
              </a:rPr>
              <a:t>psychology</a:t>
            </a:r>
            <a:r>
              <a:rPr lang="en-US" sz="2000"/>
              <a:t> professor at  </a:t>
            </a:r>
            <a:r>
              <a:rPr lang="en-US" sz="2000">
                <a:hlinkClick r:id="rId7" tooltip="Brandeis University"/>
              </a:rPr>
              <a:t>Brandeis University</a:t>
            </a:r>
            <a:r>
              <a:rPr lang="en-US" sz="2000"/>
              <a:t>, </a:t>
            </a:r>
            <a:r>
              <a:rPr lang="en-US" sz="2000">
                <a:hlinkClick r:id="rId8" tooltip="Brooklyn College"/>
              </a:rPr>
              <a:t>Brooklyn College</a:t>
            </a:r>
            <a:r>
              <a:rPr lang="en-US" sz="2000"/>
              <a:t>, </a:t>
            </a:r>
            <a:r>
              <a:rPr lang="en-US" sz="2000">
                <a:hlinkClick r:id="rId9" tooltip="New School for Social Research"/>
              </a:rPr>
              <a:t>New School for Social Research</a:t>
            </a:r>
            <a:r>
              <a:rPr lang="en-US" sz="2000"/>
              <a:t>, and </a:t>
            </a:r>
            <a:r>
              <a:rPr lang="en-US" sz="2000">
                <a:hlinkClick r:id="rId10" tooltip="Columbia University"/>
              </a:rPr>
              <a:t>Columbia University</a:t>
            </a:r>
            <a:r>
              <a:rPr lang="en-US" sz="2000"/>
              <a:t>. He stressed the importance of focusing on the positive qualities in people, as opposed to treating them as a "bag of symptoms".</a:t>
            </a:r>
            <a:r>
              <a:rPr lang="en-US" sz="2000" baseline="30000">
                <a:hlinkClick r:id="rId11"/>
              </a:rPr>
              <a:t>[3]</a:t>
            </a:r>
            <a:r>
              <a:rPr lang="en-US" sz="2000"/>
              <a:t>A </a:t>
            </a:r>
            <a:r>
              <a:rPr lang="en-US" sz="2000" i="1">
                <a:hlinkClick r:id="rId12" tooltip="Review of General Psychology"/>
              </a:rPr>
              <a:t>Review of General Psychology</a:t>
            </a:r>
            <a:r>
              <a:rPr lang="en-US" sz="2000"/>
              <a:t> survey, published in 2002, ranked Maslow as the tenth most cited psychologist of the 20th century.</a:t>
            </a:r>
            <a:r>
              <a:rPr lang="en-US" sz="2000" baseline="30000">
                <a:hlinkClick r:id="rId13"/>
              </a:rPr>
              <a:t>[4]</a:t>
            </a:r>
            <a:endParaRPr lang="en-US" sz="2000"/>
          </a:p>
        </p:txBody>
      </p:sp>
      <p:pic>
        <p:nvPicPr>
          <p:cNvPr id="1028" name="Picture 4">
            <a:extLst>
              <a:ext uri="{FF2B5EF4-FFF2-40B4-BE49-F238E27FC236}">
                <a16:creationId xmlns:a16="http://schemas.microsoft.com/office/drawing/2014/main" id="{8A1465CA-55E3-1142-B6E7-A8EA7FB7A4D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8008"/>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3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8"/>
          <p:cNvSpPr>
            <a:spLocks noGrp="1" noChangeArrowheads="1"/>
          </p:cNvSpPr>
          <p:nvPr>
            <p:ph type="title" idx="4294967295"/>
          </p:nvPr>
        </p:nvSpPr>
        <p:spPr>
          <a:xfrm>
            <a:off x="1028700" y="1967266"/>
            <a:ext cx="2628900" cy="2547257"/>
          </a:xfrm>
          <a:noFill/>
        </p:spPr>
        <p:txBody>
          <a:bodyPr vert="horz" lIns="91440" tIns="45720" rIns="91440" bIns="45720" rtlCol="0" anchor="ctr">
            <a:normAutofit/>
          </a:bodyPr>
          <a:lstStyle/>
          <a:p>
            <a:pPr algn="ctr">
              <a:defRPr/>
            </a:pPr>
            <a:r>
              <a:rPr lang="en-US" sz="3600" kern="1200">
                <a:solidFill>
                  <a:srgbClr val="FFFFFF"/>
                </a:solidFill>
                <a:latin typeface="+mj-lt"/>
                <a:ea typeface="+mj-ea"/>
                <a:cs typeface="+mj-cs"/>
              </a:rPr>
              <a:t>History of EI</a:t>
            </a:r>
          </a:p>
        </p:txBody>
      </p:sp>
      <p:pic>
        <p:nvPicPr>
          <p:cNvPr id="1026" name="Picture 2">
            <a:extLst>
              <a:ext uri="{FF2B5EF4-FFF2-40B4-BE49-F238E27FC236}">
                <a16:creationId xmlns:a16="http://schemas.microsoft.com/office/drawing/2014/main" id="{13C87593-9757-2E4C-A1CB-CED5149EEE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7316" y="881306"/>
            <a:ext cx="6780700" cy="509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31B145-ADC5-0B45-81D0-41124B3A9D60}"/>
              </a:ext>
            </a:extLst>
          </p:cNvPr>
          <p:cNvSpPr>
            <a:spLocks noGrp="1"/>
          </p:cNvSpPr>
          <p:nvPr>
            <p:ph type="title" idx="4294967295"/>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Definitions</a:t>
            </a:r>
          </a:p>
        </p:txBody>
      </p:sp>
      <p:sp>
        <p:nvSpPr>
          <p:cNvPr id="9" name="Rectangle 8">
            <a:extLst>
              <a:ext uri="{FF2B5EF4-FFF2-40B4-BE49-F238E27FC236}">
                <a16:creationId xmlns:a16="http://schemas.microsoft.com/office/drawing/2014/main" id="{092F809C-18B2-1B4A-8544-652E6AE97757}"/>
              </a:ext>
            </a:extLst>
          </p:cNvPr>
          <p:cNvSpPr/>
          <p:nvPr/>
        </p:nvSpPr>
        <p:spPr>
          <a:xfrm>
            <a:off x="185155" y="2258338"/>
            <a:ext cx="4392386" cy="3740125"/>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2800"/>
              <a:t>Emotional intelligence is the capability of individuals to recognize their own emotions and those of others, discern between different feelings and label them appropriately, use emotional information to guide thinking and behavior, and manage and/or adjust emotions to adapt to environments or achieve one’s goal(s).</a:t>
            </a:r>
          </a:p>
        </p:txBody>
      </p:sp>
      <p:pic>
        <p:nvPicPr>
          <p:cNvPr id="4098" name="Picture 2" descr="Emotional Intelligence | The Neurosurgical Atlas">
            <a:extLst>
              <a:ext uri="{FF2B5EF4-FFF2-40B4-BE49-F238E27FC236}">
                <a16:creationId xmlns:a16="http://schemas.microsoft.com/office/drawing/2014/main" id="{CA609B4A-D029-A24D-B25D-DDC78596EA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5457" y="1205829"/>
            <a:ext cx="6155141" cy="447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35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31B145-ADC5-0B45-81D0-41124B3A9D60}"/>
              </a:ext>
            </a:extLst>
          </p:cNvPr>
          <p:cNvSpPr>
            <a:spLocks noGrp="1"/>
          </p:cNvSpPr>
          <p:nvPr>
            <p:ph type="title" idx="4294967295"/>
          </p:nvPr>
        </p:nvSpPr>
        <p:spPr>
          <a:xfrm>
            <a:off x="838200" y="609600"/>
            <a:ext cx="3739341" cy="1330839"/>
          </a:xfrm>
        </p:spPr>
        <p:txBody>
          <a:bodyPr vert="horz" lIns="91440" tIns="45720" rIns="91440" bIns="45720" rtlCol="0" anchor="ctr">
            <a:normAutofit/>
          </a:bodyPr>
          <a:lstStyle/>
          <a:p>
            <a:r>
              <a:rPr lang="en-US" kern="1200">
                <a:solidFill>
                  <a:schemeClr val="tx1"/>
                </a:solidFill>
                <a:latin typeface="+mj-lt"/>
                <a:ea typeface="+mj-ea"/>
                <a:cs typeface="+mj-cs"/>
              </a:rPr>
              <a:t>Definitions</a:t>
            </a:r>
          </a:p>
        </p:txBody>
      </p:sp>
      <p:sp>
        <p:nvSpPr>
          <p:cNvPr id="4" name="TextBox 3">
            <a:extLst>
              <a:ext uri="{FF2B5EF4-FFF2-40B4-BE49-F238E27FC236}">
                <a16:creationId xmlns:a16="http://schemas.microsoft.com/office/drawing/2014/main" id="{5DE5ADC0-D949-0942-9E96-973581CBBA33}"/>
              </a:ext>
            </a:extLst>
          </p:cNvPr>
          <p:cNvSpPr txBox="1"/>
          <p:nvPr/>
        </p:nvSpPr>
        <p:spPr>
          <a:xfrm>
            <a:off x="390430" y="2649873"/>
            <a:ext cx="3942361" cy="707886"/>
          </a:xfrm>
          <a:prstGeom prst="rect">
            <a:avLst/>
          </a:prstGeom>
          <a:noFill/>
        </p:spPr>
        <p:txBody>
          <a:bodyPr wrap="none" rtlCol="0">
            <a:spAutoFit/>
          </a:bodyPr>
          <a:lstStyle/>
          <a:p>
            <a:r>
              <a:rPr lang="en-US" sz="4000" dirty="0"/>
              <a:t>What is Empathy?</a:t>
            </a:r>
          </a:p>
        </p:txBody>
      </p:sp>
      <p:sp>
        <p:nvSpPr>
          <p:cNvPr id="5" name="TextBox 4">
            <a:extLst>
              <a:ext uri="{FF2B5EF4-FFF2-40B4-BE49-F238E27FC236}">
                <a16:creationId xmlns:a16="http://schemas.microsoft.com/office/drawing/2014/main" id="{2C7059EA-6642-4F42-AAA2-1074ECCFB1DC}"/>
              </a:ext>
            </a:extLst>
          </p:cNvPr>
          <p:cNvSpPr txBox="1"/>
          <p:nvPr/>
        </p:nvSpPr>
        <p:spPr>
          <a:xfrm>
            <a:off x="6230112" y="743712"/>
            <a:ext cx="4175567" cy="523220"/>
          </a:xfrm>
          <a:prstGeom prst="rect">
            <a:avLst/>
          </a:prstGeom>
          <a:noFill/>
        </p:spPr>
        <p:txBody>
          <a:bodyPr wrap="none" rtlCol="0">
            <a:spAutoFit/>
          </a:bodyPr>
          <a:lstStyle/>
          <a:p>
            <a:r>
              <a:rPr lang="en-US" sz="2800" dirty="0"/>
              <a:t>Its different from Sympathy</a:t>
            </a:r>
          </a:p>
        </p:txBody>
      </p:sp>
      <p:sp>
        <p:nvSpPr>
          <p:cNvPr id="6" name="TextBox 5">
            <a:extLst>
              <a:ext uri="{FF2B5EF4-FFF2-40B4-BE49-F238E27FC236}">
                <a16:creationId xmlns:a16="http://schemas.microsoft.com/office/drawing/2014/main" id="{60C2DC74-9777-8641-9074-7258BD298EFF}"/>
              </a:ext>
            </a:extLst>
          </p:cNvPr>
          <p:cNvSpPr txBox="1"/>
          <p:nvPr/>
        </p:nvSpPr>
        <p:spPr>
          <a:xfrm>
            <a:off x="5010996" y="1909759"/>
            <a:ext cx="6179449" cy="830997"/>
          </a:xfrm>
          <a:prstGeom prst="rect">
            <a:avLst/>
          </a:prstGeom>
          <a:noFill/>
        </p:spPr>
        <p:txBody>
          <a:bodyPr wrap="none" rtlCol="0">
            <a:spAutoFit/>
          </a:bodyPr>
          <a:lstStyle/>
          <a:p>
            <a:r>
              <a:rPr lang="en-US" sz="2400" dirty="0"/>
              <a:t>Sympathy is to care and acknowledge another’s </a:t>
            </a:r>
          </a:p>
          <a:p>
            <a:r>
              <a:rPr lang="en-US" sz="2400" dirty="0"/>
              <a:t>feeling and situation.</a:t>
            </a:r>
          </a:p>
        </p:txBody>
      </p:sp>
      <p:sp>
        <p:nvSpPr>
          <p:cNvPr id="7" name="TextBox 6">
            <a:extLst>
              <a:ext uri="{FF2B5EF4-FFF2-40B4-BE49-F238E27FC236}">
                <a16:creationId xmlns:a16="http://schemas.microsoft.com/office/drawing/2014/main" id="{62A9E693-3336-D74B-952A-A85B642B4F50}"/>
              </a:ext>
            </a:extLst>
          </p:cNvPr>
          <p:cNvSpPr txBox="1"/>
          <p:nvPr/>
        </p:nvSpPr>
        <p:spPr>
          <a:xfrm>
            <a:off x="4733207" y="3824857"/>
            <a:ext cx="7562711" cy="1569660"/>
          </a:xfrm>
          <a:prstGeom prst="rect">
            <a:avLst/>
          </a:prstGeom>
          <a:noFill/>
        </p:spPr>
        <p:txBody>
          <a:bodyPr wrap="none" rtlCol="0">
            <a:spAutoFit/>
          </a:bodyPr>
          <a:lstStyle/>
          <a:p>
            <a:r>
              <a:rPr lang="en-US" sz="2400" dirty="0"/>
              <a:t>Empathy is to actually understand, share and feel the other</a:t>
            </a:r>
          </a:p>
          <a:p>
            <a:r>
              <a:rPr lang="en-US" sz="2400" dirty="0"/>
              <a:t>persons emotions and situation. </a:t>
            </a:r>
          </a:p>
          <a:p>
            <a:endParaRPr lang="en-US" sz="2400" dirty="0"/>
          </a:p>
          <a:p>
            <a:r>
              <a:rPr lang="en-US" sz="2400" dirty="0"/>
              <a:t>You can put yourself in the other person’s shoes… </a:t>
            </a:r>
          </a:p>
        </p:txBody>
      </p:sp>
    </p:spTree>
    <p:extLst>
      <p:ext uri="{BB962C8B-B14F-4D97-AF65-F5344CB8AC3E}">
        <p14:creationId xmlns:p14="http://schemas.microsoft.com/office/powerpoint/2010/main" val="344594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1316" name="Title 4"/>
          <p:cNvSpPr>
            <a:spLocks noGrp="1"/>
          </p:cNvSpPr>
          <p:nvPr>
            <p:ph type="title" idx="4294967295"/>
          </p:nvPr>
        </p:nvSpPr>
        <p:spPr bwMode="auto">
          <a:xfrm>
            <a:off x="1179226" y="826680"/>
            <a:ext cx="9833548" cy="1325563"/>
          </a:xfrm>
        </p:spPr>
        <p:txBody>
          <a:bodyPr vert="horz" lIns="91440" tIns="45720" rIns="91440" bIns="45720" numCol="1" rtlCol="0" anchor="ctr" anchorCtr="0" compatLnSpc="1">
            <a:prstTxWarp prst="textNoShape">
              <a:avLst/>
            </a:prstTxWarp>
            <a:normAutofit/>
          </a:bodyPr>
          <a:lstStyle/>
          <a:p>
            <a:pPr algn="ctr">
              <a:defRPr/>
            </a:pPr>
            <a:r>
              <a:rPr lang="en-US" sz="4000" kern="1200" dirty="0">
                <a:solidFill>
                  <a:srgbClr val="FFFFFF"/>
                </a:solidFill>
                <a:latin typeface="+mj-lt"/>
                <a:ea typeface="+mj-ea"/>
                <a:cs typeface="+mj-cs"/>
              </a:rPr>
              <a:t>Self-Awareness</a:t>
            </a:r>
          </a:p>
        </p:txBody>
      </p:sp>
      <p:sp>
        <p:nvSpPr>
          <p:cNvPr id="3" name="TextBox 2">
            <a:extLst>
              <a:ext uri="{FF2B5EF4-FFF2-40B4-BE49-F238E27FC236}">
                <a16:creationId xmlns:a16="http://schemas.microsoft.com/office/drawing/2014/main" id="{67044E9B-4DBE-F64F-9291-752226189E30}"/>
              </a:ext>
            </a:extLst>
          </p:cNvPr>
          <p:cNvSpPr txBox="1"/>
          <p:nvPr/>
        </p:nvSpPr>
        <p:spPr>
          <a:xfrm>
            <a:off x="3381739" y="2826792"/>
            <a:ext cx="5428217" cy="2554545"/>
          </a:xfrm>
          <a:prstGeom prst="rect">
            <a:avLst/>
          </a:prstGeom>
          <a:noFill/>
        </p:spPr>
        <p:txBody>
          <a:bodyPr wrap="none" rtlCol="0">
            <a:spAutoFit/>
          </a:bodyPr>
          <a:lstStyle/>
          <a:p>
            <a:r>
              <a:rPr lang="en-US" sz="4000" dirty="0"/>
              <a:t>Knowledge of self</a:t>
            </a:r>
          </a:p>
          <a:p>
            <a:r>
              <a:rPr lang="en-US" sz="4000" dirty="0"/>
              <a:t>Accurate self Assessment</a:t>
            </a:r>
          </a:p>
          <a:p>
            <a:r>
              <a:rPr lang="en-US" sz="4000" dirty="0"/>
              <a:t>Self confidence</a:t>
            </a:r>
          </a:p>
          <a:p>
            <a:r>
              <a:rPr lang="en-US" sz="4000" dirty="0"/>
              <a:t>Emotional Awareness</a:t>
            </a:r>
          </a:p>
        </p:txBody>
      </p:sp>
    </p:spTree>
    <p:extLst>
      <p:ext uri="{BB962C8B-B14F-4D97-AF65-F5344CB8AC3E}">
        <p14:creationId xmlns:p14="http://schemas.microsoft.com/office/powerpoint/2010/main" val="9586010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1316" name="Title 4"/>
          <p:cNvSpPr>
            <a:spLocks noGrp="1"/>
          </p:cNvSpPr>
          <p:nvPr>
            <p:ph type="title" idx="4294967295"/>
          </p:nvPr>
        </p:nvSpPr>
        <p:spPr bwMode="auto">
          <a:xfrm>
            <a:off x="1179226" y="826680"/>
            <a:ext cx="9833548" cy="1325563"/>
          </a:xfrm>
        </p:spPr>
        <p:txBody>
          <a:bodyPr vert="horz" lIns="91440" tIns="45720" rIns="91440" bIns="45720" numCol="1" rtlCol="0" anchor="ctr" anchorCtr="0" compatLnSpc="1">
            <a:prstTxWarp prst="textNoShape">
              <a:avLst/>
            </a:prstTxWarp>
            <a:normAutofit/>
          </a:bodyPr>
          <a:lstStyle/>
          <a:p>
            <a:pPr algn="ctr">
              <a:defRPr/>
            </a:pPr>
            <a:r>
              <a:rPr lang="en-US" sz="4000" dirty="0">
                <a:solidFill>
                  <a:srgbClr val="FFFFFF"/>
                </a:solidFill>
              </a:rPr>
              <a:t>Empathy</a:t>
            </a:r>
            <a:endParaRPr lang="en-US" sz="4000"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AD16C0E2-79E8-1F4D-B7FF-00527848E44C}"/>
              </a:ext>
            </a:extLst>
          </p:cNvPr>
          <p:cNvSpPr txBox="1"/>
          <p:nvPr/>
        </p:nvSpPr>
        <p:spPr>
          <a:xfrm>
            <a:off x="3372593" y="2866976"/>
            <a:ext cx="4743991" cy="1938992"/>
          </a:xfrm>
          <a:prstGeom prst="rect">
            <a:avLst/>
          </a:prstGeom>
          <a:noFill/>
        </p:spPr>
        <p:txBody>
          <a:bodyPr wrap="none" rtlCol="0">
            <a:spAutoFit/>
          </a:bodyPr>
          <a:lstStyle/>
          <a:p>
            <a:r>
              <a:rPr lang="en-US" sz="4000" dirty="0"/>
              <a:t>Understanding others</a:t>
            </a:r>
          </a:p>
          <a:p>
            <a:r>
              <a:rPr lang="en-US" sz="4000" dirty="0"/>
              <a:t>Service Orientation</a:t>
            </a:r>
          </a:p>
          <a:p>
            <a:r>
              <a:rPr lang="en-US" sz="4000" dirty="0"/>
              <a:t>Appreciating Diversity</a:t>
            </a:r>
          </a:p>
        </p:txBody>
      </p:sp>
    </p:spTree>
    <p:extLst>
      <p:ext uri="{BB962C8B-B14F-4D97-AF65-F5344CB8AC3E}">
        <p14:creationId xmlns:p14="http://schemas.microsoft.com/office/powerpoint/2010/main" val="196468395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637</Words>
  <Application>Microsoft Macintosh PowerPoint</Application>
  <PresentationFormat>Widescreen</PresentationFormat>
  <Paragraphs>143</Paragraphs>
  <Slides>25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Introduction to Emotional Intelligence </vt:lpstr>
      <vt:lpstr>Lesson Overview</vt:lpstr>
      <vt:lpstr>Ground rules</vt:lpstr>
      <vt:lpstr>History of EI</vt:lpstr>
      <vt:lpstr>History of EI</vt:lpstr>
      <vt:lpstr>Definitions</vt:lpstr>
      <vt:lpstr>Definitions</vt:lpstr>
      <vt:lpstr>Self-Awareness</vt:lpstr>
      <vt:lpstr>Empathy</vt:lpstr>
      <vt:lpstr>Motivation</vt:lpstr>
      <vt:lpstr>Self Regulation</vt:lpstr>
      <vt:lpstr>Social Skills</vt:lpstr>
      <vt:lpstr>Let’s talk about the good and the bad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opposite of CCR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Inclusion </dc:title>
  <dc:creator>Bede Ramcharan</dc:creator>
  <cp:lastModifiedBy>Bede Ramcharan</cp:lastModifiedBy>
  <cp:revision>16</cp:revision>
  <dcterms:created xsi:type="dcterms:W3CDTF">2019-03-08T03:53:13Z</dcterms:created>
  <dcterms:modified xsi:type="dcterms:W3CDTF">2021-11-11T21:02:46Z</dcterms:modified>
</cp:coreProperties>
</file>